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5"/>
  </p:sldMasterIdLst>
  <p:notesMasterIdLst>
    <p:notesMasterId r:id="rId50"/>
  </p:notesMasterIdLst>
  <p:sldIdLst>
    <p:sldId id="370" r:id="rId6"/>
    <p:sldId id="314" r:id="rId7"/>
    <p:sldId id="317" r:id="rId8"/>
    <p:sldId id="371" r:id="rId9"/>
    <p:sldId id="295" r:id="rId10"/>
    <p:sldId id="330" r:id="rId11"/>
    <p:sldId id="331" r:id="rId12"/>
    <p:sldId id="329" r:id="rId13"/>
    <p:sldId id="279" r:id="rId14"/>
    <p:sldId id="257" r:id="rId15"/>
    <p:sldId id="258" r:id="rId16"/>
    <p:sldId id="342" r:id="rId17"/>
    <p:sldId id="343" r:id="rId18"/>
    <p:sldId id="357" r:id="rId19"/>
    <p:sldId id="344" r:id="rId20"/>
    <p:sldId id="345" r:id="rId21"/>
    <p:sldId id="272" r:id="rId22"/>
    <p:sldId id="358" r:id="rId23"/>
    <p:sldId id="347" r:id="rId24"/>
    <p:sldId id="346" r:id="rId25"/>
    <p:sldId id="273" r:id="rId26"/>
    <p:sldId id="359" r:id="rId27"/>
    <p:sldId id="360" r:id="rId28"/>
    <p:sldId id="262" r:id="rId29"/>
    <p:sldId id="351" r:id="rId30"/>
    <p:sldId id="352" r:id="rId31"/>
    <p:sldId id="348" r:id="rId32"/>
    <p:sldId id="349" r:id="rId33"/>
    <p:sldId id="350" r:id="rId34"/>
    <p:sldId id="274" r:id="rId35"/>
    <p:sldId id="267" r:id="rId36"/>
    <p:sldId id="363" r:id="rId37"/>
    <p:sldId id="364" r:id="rId38"/>
    <p:sldId id="365" r:id="rId39"/>
    <p:sldId id="366" r:id="rId40"/>
    <p:sldId id="361" r:id="rId41"/>
    <p:sldId id="353" r:id="rId42"/>
    <p:sldId id="335" r:id="rId43"/>
    <p:sldId id="334" r:id="rId44"/>
    <p:sldId id="282" r:id="rId45"/>
    <p:sldId id="288" r:id="rId46"/>
    <p:sldId id="368" r:id="rId47"/>
    <p:sldId id="367" r:id="rId48"/>
    <p:sldId id="31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phie Lanzkron" initials="SL" lastIdx="9" clrIdx="0"/>
  <p:cmAuthor id="2" name="Robert Liem" initials="" lastIdx="21" clrIdx="1"/>
  <p:cmAuthor id="3" name="King, Allison" initials="KA" lastIdx="1" clrIdx="2"/>
  <p:cmAuthor id="4" name="Kailee Boedeker" initials="KB" lastIdx="1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3E30"/>
    <a:srgbClr val="A9D18D"/>
    <a:srgbClr val="FED9B0"/>
    <a:srgbClr val="1A7E89"/>
    <a:srgbClr val="F7D7FB"/>
    <a:srgbClr val="C8C4D5"/>
    <a:srgbClr val="C9D7AF"/>
    <a:srgbClr val="C0E0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7A7828-9C46-847D-8DBA-77A9EE59FA0E}" v="1" dt="2023-07-19T18:05:29.992"/>
    <p1510:client id="{D186C47A-F2B8-422C-9D38-6704C5F7AC9F}" v="22" dt="2023-06-26T18:38:31.054"/>
  </p1510:revLst>
</p1510:revInfo>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828" y="2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26AB20-1C9C-7447-ABA1-A076D0F6951D}" type="datetimeFigureOut">
              <a:rPr lang="en-US" smtClean="0"/>
              <a:t>1/15/2026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5D24C8-218F-4A4C-91D1-F59495A70D02}" type="slidenum">
              <a:rPr lang="en-US" smtClean="0"/>
              <a:t>‹#›</a:t>
            </a:fld>
            <a:endParaRPr lang="en-US"/>
          </a:p>
        </p:txBody>
      </p:sp>
    </p:spTree>
    <p:extLst>
      <p:ext uri="{BB962C8B-B14F-4D97-AF65-F5344CB8AC3E}">
        <p14:creationId xmlns:p14="http://schemas.microsoft.com/office/powerpoint/2010/main" val="2001867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5D24C8-218F-4A4C-91D1-F59495A70D02}" type="slidenum">
              <a:rPr lang="en-US" smtClean="0"/>
              <a:t>1</a:t>
            </a:fld>
            <a:endParaRPr lang="en-US"/>
          </a:p>
        </p:txBody>
      </p:sp>
    </p:spTree>
    <p:extLst>
      <p:ext uri="{BB962C8B-B14F-4D97-AF65-F5344CB8AC3E}">
        <p14:creationId xmlns:p14="http://schemas.microsoft.com/office/powerpoint/2010/main" val="4131830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References:</a:t>
            </a:r>
          </a:p>
          <a:p>
            <a:pPr marL="171450" indent="-171450">
              <a:buFont typeface="Arial"/>
              <a:buChar char="•"/>
            </a:pPr>
            <a:r>
              <a:rPr lang="en-US" sz="1200" kern="1200">
                <a:solidFill>
                  <a:schemeClr val="tx1"/>
                </a:solidFill>
                <a:effectLst/>
                <a:latin typeface="+mn-lt"/>
                <a:ea typeface="+mn-ea"/>
                <a:cs typeface="+mn-cs"/>
              </a:rPr>
              <a:t>Fonseca GH, Souza R, Salemi VM, Jardim CV, Gualandro SF. Pulmonary hypertension diagnosed by right heart catheterisation in sickle cell disease. Eur Respir J. 2012;39(1):112-118.</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sz="1200" kern="1200">
                <a:solidFill>
                  <a:schemeClr val="tx1"/>
                </a:solidFill>
                <a:effectLst/>
                <a:latin typeface="+mn-lt"/>
                <a:ea typeface="+mn-ea"/>
                <a:cs typeface="+mn-cs"/>
              </a:rPr>
              <a:t>Mehari A, Alam S, Tian X, et al. Hemodynamic predictors of mortality in adults with sickle cell disease. Am J Respir Crit Care Med. 2013;187(8):840-847.</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sz="1200" kern="1200">
                <a:solidFill>
                  <a:schemeClr val="tx1"/>
                </a:solidFill>
                <a:effectLst/>
                <a:latin typeface="+mn-lt"/>
                <a:ea typeface="+mn-ea"/>
                <a:cs typeface="+mn-cs"/>
              </a:rPr>
              <a:t>Parent F, Bachir D, Inamo J, et al. A hemodynamic study of pulmonary hypertension in sickle cell disease. N Engl J Med. 2011;365(1):44-53.</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sz="1200" kern="1200">
                <a:solidFill>
                  <a:schemeClr val="tx1"/>
                </a:solidFill>
                <a:effectLst/>
                <a:latin typeface="+mn-lt"/>
                <a:ea typeface="+mn-ea"/>
                <a:cs typeface="+mn-cs"/>
              </a:rPr>
              <a:t>Fitzgerald M, Fagan K, Herbert DE, Al-Ali M, Mugal M, Haynes J Jr. Misclassification of pulmonary hypertension in adults with sickle hemoglobinopathies using Doppler echocardiography. South Med J. 2012;105(6):300-305.</a:t>
            </a:r>
          </a:p>
          <a:p>
            <a:endParaRPr lang="en-US"/>
          </a:p>
        </p:txBody>
      </p:sp>
      <p:sp>
        <p:nvSpPr>
          <p:cNvPr id="4" name="Slide Number Placeholder 3"/>
          <p:cNvSpPr>
            <a:spLocks noGrp="1"/>
          </p:cNvSpPr>
          <p:nvPr>
            <p:ph type="sldNum" sz="quarter" idx="10"/>
          </p:nvPr>
        </p:nvSpPr>
        <p:spPr/>
        <p:txBody>
          <a:bodyPr/>
          <a:lstStyle/>
          <a:p>
            <a:fld id="{930C0D9C-00EC-402A-BD75-3637DB88E868}" type="slidenum">
              <a:rPr lang="en-US" smtClean="0"/>
              <a:t>15</a:t>
            </a:fld>
            <a:endParaRPr lang="en-US"/>
          </a:p>
        </p:txBody>
      </p:sp>
    </p:spTree>
    <p:extLst>
      <p:ext uri="{BB962C8B-B14F-4D97-AF65-F5344CB8AC3E}">
        <p14:creationId xmlns:p14="http://schemas.microsoft.com/office/powerpoint/2010/main" val="808157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NOTES:</a:t>
            </a:r>
          </a:p>
          <a:p>
            <a:pPr marL="171450" indent="-171450">
              <a:buFont typeface="Arial"/>
              <a:buChar char="•"/>
            </a:pPr>
            <a:r>
              <a:rPr lang="en-US" sz="1200" u="sng" kern="1200">
                <a:solidFill>
                  <a:schemeClr val="tx1"/>
                </a:solidFill>
                <a:effectLst/>
                <a:latin typeface="+mn-lt"/>
                <a:ea typeface="+mn-ea"/>
                <a:cs typeface="+mn-cs"/>
              </a:rPr>
              <a:t>Potential Benefits:</a:t>
            </a:r>
          </a:p>
          <a:p>
            <a:pPr marL="628650" lvl="1" indent="-171450">
              <a:buFont typeface="Arial"/>
              <a:buChar char="•"/>
            </a:pPr>
            <a:r>
              <a:rPr lang="en-US" sz="1200" kern="1200">
                <a:solidFill>
                  <a:schemeClr val="tx1"/>
                </a:solidFill>
                <a:effectLst/>
                <a:latin typeface="+mn-lt"/>
                <a:ea typeface="+mn-ea"/>
                <a:cs typeface="+mn-cs"/>
              </a:rPr>
              <a:t>Despite the absence of data demonstrating direct benefits of ECHO screening, possible benefits could include the potential to use peak TRJV as a general prognostic biomarker for mortality and the opportunity to optimize disease-modifying therapy for patients with SCD based on results of screening.</a:t>
            </a:r>
          </a:p>
          <a:p>
            <a:pPr marL="628650" lvl="1" indent="-171450">
              <a:buFont typeface="Arial"/>
              <a:buChar char="•"/>
            </a:pPr>
            <a:r>
              <a:rPr lang="en-US" sz="1200" kern="1200">
                <a:solidFill>
                  <a:schemeClr val="tx1"/>
                </a:solidFill>
                <a:effectLst/>
                <a:latin typeface="+mn-lt"/>
                <a:ea typeface="+mn-ea"/>
                <a:cs typeface="+mn-cs"/>
              </a:rPr>
              <a:t>Screening ECHOs may also provide additional information beyond peak TRJV measurements, such as parameters that reflect left ventricular diastolic dysfunction or right-ventricular size and function. </a:t>
            </a:r>
          </a:p>
          <a:p>
            <a:pPr marL="628650" lvl="1" indent="-171450">
              <a:buFont typeface="Arial"/>
              <a:buChar char="•"/>
            </a:pPr>
            <a:r>
              <a:rPr lang="en-US" sz="1200" kern="1200">
                <a:solidFill>
                  <a:schemeClr val="tx1"/>
                </a:solidFill>
                <a:effectLst/>
                <a:latin typeface="+mn-lt"/>
                <a:ea typeface="+mn-ea"/>
                <a:cs typeface="+mn-cs"/>
              </a:rPr>
              <a:t>Obtaining ECHOs for these indications, however, should be considered separately from its use as a screening tool for PH in asymptomatic patients with SCD but may be reasonable for patients with signs, symptoms, or a clinical course that warrants evaluation.</a:t>
            </a:r>
          </a:p>
          <a:p>
            <a:pPr marL="171450" indent="-171450">
              <a:buFont typeface="Arial"/>
              <a:buChar char="•"/>
            </a:pPr>
            <a:endParaRPr lang="en-US" sz="1200" kern="1200">
              <a:solidFill>
                <a:schemeClr val="tx1"/>
              </a:solidFill>
              <a:effectLst/>
              <a:latin typeface="+mn-lt"/>
              <a:ea typeface="+mn-ea"/>
              <a:cs typeface="+mn-cs"/>
            </a:endParaRPr>
          </a:p>
          <a:p>
            <a:pPr marL="171450" indent="-171450">
              <a:buFont typeface="Arial"/>
              <a:buChar char="•"/>
            </a:pPr>
            <a:r>
              <a:rPr lang="en-US" sz="1200" u="sng" kern="1200">
                <a:solidFill>
                  <a:schemeClr val="tx1"/>
                </a:solidFill>
                <a:effectLst/>
                <a:latin typeface="+mn-lt"/>
                <a:ea typeface="+mn-ea"/>
                <a:cs typeface="+mn-cs"/>
              </a:rPr>
              <a:t>Potential</a:t>
            </a:r>
            <a:r>
              <a:rPr lang="en-US" sz="1200" u="sng" kern="1200" baseline="0">
                <a:solidFill>
                  <a:schemeClr val="tx1"/>
                </a:solidFill>
                <a:effectLst/>
                <a:latin typeface="+mn-lt"/>
                <a:ea typeface="+mn-ea"/>
                <a:cs typeface="+mn-cs"/>
              </a:rPr>
              <a:t> Harms:</a:t>
            </a:r>
          </a:p>
          <a:p>
            <a:pPr marL="628650" lvl="1" indent="-171450">
              <a:buFont typeface="Arial"/>
              <a:buChar char="•"/>
            </a:pPr>
            <a:r>
              <a:rPr lang="en-US" sz="1200" kern="1200">
                <a:solidFill>
                  <a:schemeClr val="tx1"/>
                </a:solidFill>
                <a:effectLst/>
                <a:latin typeface="+mn-lt"/>
                <a:ea typeface="+mn-ea"/>
                <a:cs typeface="+mn-cs"/>
              </a:rPr>
              <a:t>Despite the absence of data on direct harms related to ECHO screening, possible harms could include the inability to know how to use the information obtained from screening, the</a:t>
            </a:r>
            <a:r>
              <a:rPr lang="en-US" sz="1200" kern="1200" baseline="0">
                <a:solidFill>
                  <a:schemeClr val="tx1"/>
                </a:solidFill>
                <a:effectLst/>
                <a:latin typeface="+mn-lt"/>
                <a:ea typeface="+mn-ea"/>
                <a:cs typeface="+mn-cs"/>
              </a:rPr>
              <a:t> </a:t>
            </a:r>
            <a:r>
              <a:rPr lang="en-US" sz="1200" kern="1200">
                <a:solidFill>
                  <a:schemeClr val="tx1"/>
                </a:solidFill>
                <a:effectLst/>
                <a:latin typeface="+mn-lt"/>
                <a:ea typeface="+mn-ea"/>
                <a:cs typeface="+mn-cs"/>
              </a:rPr>
              <a:t>potential for anxiety for patients as a result of the information, the potential for increasing health care costs from excessive and unnecessary testing without impacting changes in management,</a:t>
            </a:r>
            <a:r>
              <a:rPr lang="en-US" sz="1200" kern="1200" baseline="0">
                <a:solidFill>
                  <a:schemeClr val="tx1"/>
                </a:solidFill>
                <a:effectLst/>
                <a:latin typeface="+mn-lt"/>
                <a:ea typeface="+mn-ea"/>
                <a:cs typeface="+mn-cs"/>
              </a:rPr>
              <a:t> </a:t>
            </a:r>
            <a:r>
              <a:rPr lang="en-US" sz="1200" kern="1200">
                <a:solidFill>
                  <a:schemeClr val="tx1"/>
                </a:solidFill>
                <a:effectLst/>
                <a:latin typeface="+mn-lt"/>
                <a:ea typeface="+mn-ea"/>
                <a:cs typeface="+mn-cs"/>
              </a:rPr>
              <a:t>the risks associated with inappropriate referral for right-heart catheterization due to high false-positive rates associated with ECHO screening, and the potential adverse effects associated</a:t>
            </a:r>
            <a:r>
              <a:rPr lang="en-US" sz="1200" kern="1200" baseline="0">
                <a:solidFill>
                  <a:schemeClr val="tx1"/>
                </a:solidFill>
                <a:effectLst/>
                <a:latin typeface="+mn-lt"/>
                <a:ea typeface="+mn-ea"/>
                <a:cs typeface="+mn-cs"/>
              </a:rPr>
              <a:t> </a:t>
            </a:r>
            <a:r>
              <a:rPr lang="en-US" sz="1200" kern="1200">
                <a:solidFill>
                  <a:schemeClr val="tx1"/>
                </a:solidFill>
                <a:effectLst/>
                <a:latin typeface="+mn-lt"/>
                <a:ea typeface="+mn-ea"/>
                <a:cs typeface="+mn-cs"/>
              </a:rPr>
              <a:t>with inappropriate treatment targeted at PH.</a:t>
            </a: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15D24C8-218F-4A4C-91D1-F59495A70D02}" type="slidenum">
              <a:rPr lang="en-US" smtClean="0"/>
              <a:t>16</a:t>
            </a:fld>
            <a:endParaRPr lang="en-US"/>
          </a:p>
        </p:txBody>
      </p:sp>
    </p:spTree>
    <p:extLst>
      <p:ext uri="{BB962C8B-B14F-4D97-AF65-F5344CB8AC3E}">
        <p14:creationId xmlns:p14="http://schemas.microsoft.com/office/powerpoint/2010/main" val="1986991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References:</a:t>
            </a:r>
          </a:p>
          <a:p>
            <a:pPr marL="171450" indent="-171450">
              <a:buFont typeface="Arial"/>
              <a:buChar char="•"/>
            </a:pPr>
            <a:r>
              <a:rPr lang="en-US" sz="1200" kern="1200">
                <a:solidFill>
                  <a:schemeClr val="tx1"/>
                </a:solidFill>
                <a:effectLst/>
                <a:latin typeface="+mn-lt"/>
                <a:ea typeface="+mn-ea"/>
                <a:cs typeface="+mn-cs"/>
              </a:rPr>
              <a:t>Cohen RT, Strunk RC, Rodeghier M, et al. Pattern of lung function is not associated with prior or future morbidity in children with sickle cell anemia. Ann Am Thorac Soc. 2016;13(8):1314-1323.</a:t>
            </a:r>
          </a:p>
          <a:p>
            <a:pPr marL="171450" indent="-171450">
              <a:buFont typeface="Arial"/>
              <a:buChar char="•"/>
            </a:pPr>
            <a:r>
              <a:rPr lang="en-US" sz="1200" kern="1200">
                <a:solidFill>
                  <a:schemeClr val="tx1"/>
                </a:solidFill>
                <a:effectLst/>
                <a:latin typeface="+mn-lt"/>
                <a:ea typeface="+mn-ea"/>
                <a:cs typeface="+mn-cs"/>
              </a:rPr>
              <a:t>Kassim AA, Payne AB, Rodeghier M, Macklin EA, Strunk RC, DeBaun MR. Low forced expiratory volume is associated with earlier death in sickle cell anemia. Blood. 2015;126(13):1544-1550.</a:t>
            </a:r>
          </a:p>
          <a:p>
            <a:pPr marL="171450" indent="-171450">
              <a:buFont typeface="Arial"/>
              <a:buChar char="•"/>
            </a:pPr>
            <a:r>
              <a:rPr lang="en-US" sz="1200" kern="1200">
                <a:solidFill>
                  <a:schemeClr val="tx1"/>
                </a:solidFill>
                <a:effectLst/>
                <a:latin typeface="+mn-lt"/>
                <a:ea typeface="+mn-ea"/>
                <a:cs typeface="+mn-cs"/>
              </a:rPr>
              <a:t>Intzes S, Imran H. Lung function abnormalities and asthma are associated with acute chest syndrome in children [abstract]. Pediatr Blood Cancer. 2011; 56(6):909.</a:t>
            </a:r>
          </a:p>
          <a:p>
            <a:pPr marL="171450" indent="-171450">
              <a:buFont typeface="Arial"/>
              <a:buChar char="•"/>
            </a:pPr>
            <a:r>
              <a:rPr lang="en-US" sz="1200" kern="1200">
                <a:solidFill>
                  <a:schemeClr val="tx1"/>
                </a:solidFill>
                <a:effectLst/>
                <a:latin typeface="+mn-lt"/>
                <a:ea typeface="+mn-ea"/>
                <a:cs typeface="+mn-cs"/>
              </a:rPr>
              <a:t>Chaturvedi S, Labib Ghafuri D, Kassim A, Rodeghier M, DeBaun MR. Elevated tricuspid regurgitant jet velocity, reduced forced expiratory volume in 1 second, and mortality in adults with sickle cell disease. Am J Hematol. 2017;92(2):125-130.</a:t>
            </a:r>
          </a:p>
          <a:p>
            <a:pPr marL="171450" indent="-171450">
              <a:buFont typeface="Arial"/>
              <a:buChar char="•"/>
            </a:pPr>
            <a:r>
              <a:rPr lang="en-US" sz="1200" kern="1200">
                <a:solidFill>
                  <a:schemeClr val="tx1"/>
                </a:solidFill>
                <a:effectLst/>
                <a:latin typeface="+mn-lt"/>
                <a:ea typeface="+mn-ea"/>
                <a:cs typeface="+mn-cs"/>
              </a:rPr>
              <a:t>Arteta M, Campbell A, Minniti C, et al. Longitudinal change in pulmonary function in children with sickle cell disease and associated factors [abstract]. Am J Respir Crit Care Med. 2010;181:A6732.</a:t>
            </a:r>
          </a:p>
          <a:p>
            <a:pPr marL="171450" indent="-171450">
              <a:buFont typeface="Arial"/>
              <a:buChar char="•"/>
            </a:pPr>
            <a:r>
              <a:rPr lang="en-US" sz="1200" kern="1200">
                <a:solidFill>
                  <a:schemeClr val="tx1"/>
                </a:solidFill>
                <a:effectLst/>
                <a:latin typeface="+mn-lt"/>
                <a:ea typeface="+mn-ea"/>
                <a:cs typeface="+mn-cs"/>
              </a:rPr>
              <a:t>Souza LC, Viegas CA. Quality of sleep and pulmonary function in clinically stable adolescents with sickle cell anemia [in English, Portuguese]. J Bras Pneumol. 2007;33(3):275-281.</a:t>
            </a:r>
          </a:p>
          <a:p>
            <a:pPr marL="171450" indent="-171450">
              <a:buFont typeface="Arial"/>
              <a:buChar char="•"/>
            </a:pPr>
            <a:r>
              <a:rPr lang="en-US" sz="1200" kern="1200">
                <a:solidFill>
                  <a:schemeClr val="tx1"/>
                </a:solidFill>
                <a:effectLst/>
                <a:latin typeface="+mn-lt"/>
                <a:ea typeface="+mn-ea"/>
                <a:cs typeface="+mn-cs"/>
              </a:rPr>
              <a:t>Field JJ, Glassberg J, Gilmore A, et al. Longitudinal analysis of pulmonary function in adults with sickle cell disease. Am J Hematol. 2008;83(7): 574-576.</a:t>
            </a:r>
          </a:p>
          <a:p>
            <a:pPr marL="171450" indent="-171450">
              <a:buFont typeface="Arial"/>
              <a:buChar char="•"/>
            </a:pPr>
            <a:r>
              <a:rPr lang="en-US" sz="1200" kern="1200">
                <a:solidFill>
                  <a:schemeClr val="tx1"/>
                </a:solidFill>
                <a:effectLst/>
                <a:latin typeface="+mn-lt"/>
                <a:ea typeface="+mn-ea"/>
                <a:cs typeface="+mn-cs"/>
              </a:rPr>
              <a:t>Koumbourlis AC, Lee DJ, Lee A. Longitudinal changes in lung function and somatic growth in children with sickle cell disease. Pediatr Pulmonol. 2007; 42(6):483-488.</a:t>
            </a:r>
          </a:p>
          <a:p>
            <a:pPr marL="171450" indent="-171450">
              <a:buFont typeface="Arial"/>
              <a:buChar char="•"/>
            </a:pPr>
            <a:r>
              <a:rPr lang="en-US" sz="1200" b="0" i="0" u="none" strike="noStrike" kern="1200" baseline="0">
                <a:solidFill>
                  <a:schemeClr val="tx1"/>
                </a:solidFill>
                <a:latin typeface="+mn-lt"/>
                <a:ea typeface="+mn-ea"/>
                <a:cs typeface="+mn-cs"/>
              </a:rPr>
              <a:t>Koumbourlis AC, Lee DJ, Lee A. Lung function and somatic growth in patients with hemoglobin SC sickle cell disease. Pediatr Pulmonol. 2008;43(2): 175-178.</a:t>
            </a:r>
          </a:p>
          <a:p>
            <a:pPr marL="171450" indent="-171450">
              <a:buFont typeface="Arial"/>
              <a:buChar char="•"/>
            </a:pPr>
            <a:r>
              <a:rPr lang="en-US" sz="1200" b="0" i="0" u="none" strike="noStrike" kern="1200" baseline="0">
                <a:solidFill>
                  <a:schemeClr val="tx1"/>
                </a:solidFill>
                <a:latin typeface="+mn-lt"/>
                <a:ea typeface="+mn-ea"/>
                <a:cs typeface="+mn-cs"/>
              </a:rPr>
              <a:t>Lunt A, McGhee E, Sylvester K, et al. Longitudinal assessment of lung function in children with sickle cell disease. Pediatr Pulmonol. 2016;51(7):717-723.</a:t>
            </a:r>
          </a:p>
          <a:p>
            <a:pPr marL="171450" indent="-171450">
              <a:buFont typeface="Arial"/>
              <a:buChar char="•"/>
            </a:pPr>
            <a:r>
              <a:rPr lang="en-US" sz="1200" b="0" i="0" u="none" strike="noStrike" kern="1200" baseline="0">
                <a:solidFill>
                  <a:schemeClr val="tx1"/>
                </a:solidFill>
                <a:latin typeface="+mn-lt"/>
                <a:ea typeface="+mn-ea"/>
                <a:cs typeface="+mn-cs"/>
              </a:rPr>
              <a:t>Lunt AC, Desai S, Sylvester K, et al. Pulmonary vascular and interstitial morphological abnormalities and lung function in adults with sickle cell disease [abstract]. Am J Respir Crit Care Med. 2013;187:A2269.</a:t>
            </a:r>
          </a:p>
          <a:p>
            <a:pPr marL="171450" indent="-171450">
              <a:buFont typeface="Arial"/>
              <a:buChar char="•"/>
            </a:pPr>
            <a:r>
              <a:rPr lang="en-US" sz="1200" b="0" i="0" u="none" strike="noStrike" kern="1200" baseline="0">
                <a:solidFill>
                  <a:schemeClr val="tx1"/>
                </a:solidFill>
                <a:latin typeface="+mn-lt"/>
                <a:ea typeface="+mn-ea"/>
                <a:cs typeface="+mn-cs"/>
              </a:rPr>
              <a:t>MacLean JE, Atenafu E, Kirby-Allen M, et al. Longitudinal decline in lung volume in a population of children with sickle cell disease. Am J Respir Crit Care Med. 2008;178(10):1055-1059.</a:t>
            </a:r>
            <a:endParaRPr lang="en-US"/>
          </a:p>
        </p:txBody>
      </p:sp>
      <p:sp>
        <p:nvSpPr>
          <p:cNvPr id="4" name="Slide Number Placeholder 3"/>
          <p:cNvSpPr>
            <a:spLocks noGrp="1"/>
          </p:cNvSpPr>
          <p:nvPr>
            <p:ph type="sldNum" sz="quarter" idx="10"/>
          </p:nvPr>
        </p:nvSpPr>
        <p:spPr/>
        <p:txBody>
          <a:bodyPr/>
          <a:lstStyle/>
          <a:p>
            <a:fld id="{E15D24C8-218F-4A4C-91D1-F59495A70D02}" type="slidenum">
              <a:rPr lang="en-US" smtClean="0"/>
              <a:t>19</a:t>
            </a:fld>
            <a:endParaRPr lang="en-US"/>
          </a:p>
        </p:txBody>
      </p:sp>
    </p:spTree>
    <p:extLst>
      <p:ext uri="{BB962C8B-B14F-4D97-AF65-F5344CB8AC3E}">
        <p14:creationId xmlns:p14="http://schemas.microsoft.com/office/powerpoint/2010/main" val="1974656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NOTES:</a:t>
            </a:r>
          </a:p>
          <a:p>
            <a:pPr marL="171450" indent="-171450">
              <a:buFont typeface="Arial"/>
              <a:buChar char="•"/>
            </a:pPr>
            <a:r>
              <a:rPr lang="en-US" sz="1200" u="sng" kern="1200">
                <a:solidFill>
                  <a:schemeClr val="tx1"/>
                </a:solidFill>
                <a:effectLst/>
                <a:latin typeface="+mn-lt"/>
                <a:ea typeface="+mn-ea"/>
                <a:cs typeface="+mn-cs"/>
              </a:rPr>
              <a:t>Potential Benefits:</a:t>
            </a:r>
          </a:p>
          <a:p>
            <a:pPr marL="628650" lvl="1" indent="-171450">
              <a:buFont typeface="Arial"/>
              <a:buChar char="•"/>
            </a:pPr>
            <a:r>
              <a:rPr lang="en-US" sz="1200" kern="1200">
                <a:solidFill>
                  <a:schemeClr val="tx1"/>
                </a:solidFill>
                <a:effectLst/>
                <a:latin typeface="+mn-lt"/>
                <a:ea typeface="+mn-ea"/>
                <a:cs typeface="+mn-cs"/>
              </a:rPr>
              <a:t>The anticipated benefits of screening PFT for patients with SCD who are asymptomatic are likely minimal but potentially include knowledge about lung function gained from performing the test and the ability to better monitor lung function across the lifespan in individual patients with SCD undergoing serial testing. </a:t>
            </a:r>
          </a:p>
          <a:p>
            <a:pPr marL="628650" lvl="1" indent="-171450">
              <a:buFont typeface="Arial"/>
              <a:buChar char="•"/>
            </a:pPr>
            <a:r>
              <a:rPr lang="en-US" sz="1200" kern="1200">
                <a:solidFill>
                  <a:schemeClr val="tx1"/>
                </a:solidFill>
                <a:effectLst/>
                <a:latin typeface="+mn-lt"/>
                <a:ea typeface="+mn-ea"/>
                <a:cs typeface="+mn-cs"/>
              </a:rPr>
              <a:t>Of these, only some evidence related to the decline in lung function demonstrated by PFT screening is available in the existing literature.</a:t>
            </a:r>
          </a:p>
          <a:p>
            <a:endParaRPr lang="en-US" sz="1200" kern="1200">
              <a:solidFill>
                <a:schemeClr val="tx1"/>
              </a:solidFill>
              <a:effectLst/>
              <a:latin typeface="+mn-lt"/>
              <a:ea typeface="+mn-ea"/>
              <a:cs typeface="+mn-cs"/>
            </a:endParaRPr>
          </a:p>
          <a:p>
            <a:pPr marL="171450" indent="-171450">
              <a:buFont typeface="Arial"/>
              <a:buChar char="•"/>
            </a:pPr>
            <a:r>
              <a:rPr lang="en-US" sz="1200" u="sng" kern="1200">
                <a:solidFill>
                  <a:schemeClr val="tx1"/>
                </a:solidFill>
                <a:effectLst/>
                <a:latin typeface="+mn-lt"/>
                <a:ea typeface="+mn-ea"/>
                <a:cs typeface="+mn-cs"/>
              </a:rPr>
              <a:t>Potential</a:t>
            </a:r>
            <a:r>
              <a:rPr lang="en-US" sz="1200" u="sng" kern="1200" baseline="0">
                <a:solidFill>
                  <a:schemeClr val="tx1"/>
                </a:solidFill>
                <a:effectLst/>
                <a:latin typeface="+mn-lt"/>
                <a:ea typeface="+mn-ea"/>
                <a:cs typeface="+mn-cs"/>
              </a:rPr>
              <a:t> Harms:</a:t>
            </a:r>
          </a:p>
          <a:p>
            <a:pPr marL="628650" lvl="1" indent="-171450">
              <a:buFont typeface="Arial"/>
              <a:buChar char="•"/>
            </a:pPr>
            <a:r>
              <a:rPr lang="en-US" sz="1200" kern="1200">
                <a:solidFill>
                  <a:schemeClr val="tx1"/>
                </a:solidFill>
                <a:effectLst/>
                <a:latin typeface="+mn-lt"/>
                <a:ea typeface="+mn-ea"/>
                <a:cs typeface="+mn-cs"/>
              </a:rPr>
              <a:t>Minor undesirable anticipated effects may include the possibility that patients with SCD or their parents or guardians may miss school or work, as well as the potential for increased anxiety for patients and their parents or guardians as a result of being given information about abnormal lung function.</a:t>
            </a:r>
          </a:p>
          <a:p>
            <a:pPr marL="628650" lvl="1" indent="-171450">
              <a:buFont typeface="Arial"/>
              <a:buChar char="•"/>
            </a:pPr>
            <a:r>
              <a:rPr lang="en-US" sz="1200" kern="1200">
                <a:solidFill>
                  <a:schemeClr val="tx1"/>
                </a:solidFill>
                <a:effectLst/>
                <a:latin typeface="+mn-lt"/>
                <a:ea typeface="+mn-ea"/>
                <a:cs typeface="+mn-cs"/>
              </a:rPr>
              <a:t>There may also be unintended harms associated with screening for abnormal lung function in individuals without respiratory symptoms, such as the initiation of treatments without known benefits or unnecessary further evaluation.</a:t>
            </a:r>
          </a:p>
        </p:txBody>
      </p:sp>
      <p:sp>
        <p:nvSpPr>
          <p:cNvPr id="4" name="Slide Number Placeholder 3"/>
          <p:cNvSpPr>
            <a:spLocks noGrp="1"/>
          </p:cNvSpPr>
          <p:nvPr>
            <p:ph type="sldNum" sz="quarter" idx="10"/>
          </p:nvPr>
        </p:nvSpPr>
        <p:spPr/>
        <p:txBody>
          <a:bodyPr/>
          <a:lstStyle/>
          <a:p>
            <a:fld id="{E15D24C8-218F-4A4C-91D1-F59495A70D02}" type="slidenum">
              <a:rPr lang="en-US" smtClean="0"/>
              <a:t>20</a:t>
            </a:fld>
            <a:endParaRPr lang="en-US"/>
          </a:p>
        </p:txBody>
      </p:sp>
    </p:spTree>
    <p:extLst>
      <p:ext uri="{BB962C8B-B14F-4D97-AF65-F5344CB8AC3E}">
        <p14:creationId xmlns:p14="http://schemas.microsoft.com/office/powerpoint/2010/main" val="95400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5D24C8-218F-4A4C-91D1-F59495A70D02}" type="slidenum">
              <a:rPr lang="en-US" smtClean="0"/>
              <a:t>21</a:t>
            </a:fld>
            <a:endParaRPr lang="en-US"/>
          </a:p>
        </p:txBody>
      </p:sp>
    </p:spTree>
    <p:extLst>
      <p:ext uri="{BB962C8B-B14F-4D97-AF65-F5344CB8AC3E}">
        <p14:creationId xmlns:p14="http://schemas.microsoft.com/office/powerpoint/2010/main" val="9278223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5D24C8-218F-4A4C-91D1-F59495A70D02}" type="slidenum">
              <a:rPr lang="en-US" smtClean="0"/>
              <a:t>22</a:t>
            </a:fld>
            <a:endParaRPr lang="en-US"/>
          </a:p>
        </p:txBody>
      </p:sp>
    </p:spTree>
    <p:extLst>
      <p:ext uri="{BB962C8B-B14F-4D97-AF65-F5344CB8AC3E}">
        <p14:creationId xmlns:p14="http://schemas.microsoft.com/office/powerpoint/2010/main" val="40860742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5D24C8-218F-4A4C-91D1-F59495A70D02}" type="slidenum">
              <a:rPr lang="en-US" smtClean="0"/>
              <a:t>24</a:t>
            </a:fld>
            <a:endParaRPr lang="en-US"/>
          </a:p>
        </p:txBody>
      </p:sp>
    </p:spTree>
    <p:extLst>
      <p:ext uri="{BB962C8B-B14F-4D97-AF65-F5344CB8AC3E}">
        <p14:creationId xmlns:p14="http://schemas.microsoft.com/office/powerpoint/2010/main" val="6675347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t>NOTES:</a:t>
            </a:r>
          </a:p>
          <a:p>
            <a:pPr marL="171450" indent="-171450">
              <a:buFont typeface="Arial"/>
              <a:buChar char="•"/>
            </a:pPr>
            <a:r>
              <a:rPr lang="en-US" sz="1200"/>
              <a:t>N-terminal pro-B-type natriuretic peptide (NT-BNP) is produced by the heart and released in response to changes of pressure inside the heart. Changes may be related to heart failure.</a:t>
            </a:r>
            <a:r>
              <a:rPr lang="en-US" sz="1200" baseline="0"/>
              <a:t> </a:t>
            </a:r>
          </a:p>
          <a:p>
            <a:pPr marL="171450" indent="-171450">
              <a:buFont typeface="Arial"/>
              <a:buChar char="•"/>
            </a:pPr>
            <a:r>
              <a:rPr lang="en-US" sz="1200"/>
              <a:t>The 6-minute walk test assesses distance walked over 6 minutes as a submaximal test of aerobic capacity</a:t>
            </a:r>
            <a:r>
              <a:rPr lang="en-US" sz="1200" baseline="0"/>
              <a:t> or </a:t>
            </a:r>
            <a:r>
              <a:rPr lang="en-US" sz="1200"/>
              <a:t>endurance.</a:t>
            </a:r>
          </a:p>
          <a:p>
            <a:pPr marL="171450" indent="-171450">
              <a:buFont typeface="Arial"/>
              <a:buChar char="•"/>
            </a:pPr>
            <a:r>
              <a:rPr lang="en-US" sz="1200" kern="1200">
                <a:solidFill>
                  <a:schemeClr val="tx1"/>
                </a:solidFill>
                <a:effectLst/>
                <a:latin typeface="+mn-lt"/>
                <a:ea typeface="+mn-ea"/>
                <a:cs typeface="+mn-cs"/>
              </a:rPr>
              <a:t>Abnormal cutoff values for NT-BNP and 6MWD have not been firmly determined for patients with SCD. However, NT-BNP values of </a:t>
            </a:r>
            <a:r>
              <a:rPr lang="en-US" sz="1200" u="sng" kern="1200">
                <a:solidFill>
                  <a:schemeClr val="tx1"/>
                </a:solidFill>
                <a:effectLst/>
                <a:latin typeface="+mn-lt"/>
                <a:ea typeface="+mn-ea"/>
                <a:cs typeface="+mn-cs"/>
              </a:rPr>
              <a:t>&gt;</a:t>
            </a:r>
            <a:r>
              <a:rPr lang="en-US" sz="1200" kern="1200">
                <a:solidFill>
                  <a:schemeClr val="tx1"/>
                </a:solidFill>
                <a:effectLst/>
                <a:latin typeface="+mn-lt"/>
                <a:ea typeface="+mn-ea"/>
                <a:cs typeface="+mn-cs"/>
              </a:rPr>
              <a:t> 160 pg/mL and 6MWD values of &lt; 333 m represent reasonable thresholds for adults with SCD based on published studies in this population.</a:t>
            </a:r>
          </a:p>
        </p:txBody>
      </p:sp>
      <p:sp>
        <p:nvSpPr>
          <p:cNvPr id="4" name="Slide Number Placeholder 3"/>
          <p:cNvSpPr>
            <a:spLocks noGrp="1"/>
          </p:cNvSpPr>
          <p:nvPr>
            <p:ph type="sldNum" sz="quarter" idx="5"/>
          </p:nvPr>
        </p:nvSpPr>
        <p:spPr/>
        <p:txBody>
          <a:bodyPr/>
          <a:lstStyle/>
          <a:p>
            <a:fld id="{E15D24C8-218F-4A4C-91D1-F59495A70D02}" type="slidenum">
              <a:rPr lang="en-US" smtClean="0"/>
              <a:t>27</a:t>
            </a:fld>
            <a:endParaRPr lang="en-US"/>
          </a:p>
        </p:txBody>
      </p:sp>
    </p:spTree>
    <p:extLst>
      <p:ext uri="{BB962C8B-B14F-4D97-AF65-F5344CB8AC3E}">
        <p14:creationId xmlns:p14="http://schemas.microsoft.com/office/powerpoint/2010/main" val="14954216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References:</a:t>
            </a:r>
          </a:p>
          <a:p>
            <a:pPr marL="171450" indent="-171450">
              <a:buFont typeface="Arial"/>
              <a:buChar char="•"/>
            </a:pPr>
            <a:r>
              <a:rPr lang="en-US" sz="1200" kern="1200">
                <a:solidFill>
                  <a:schemeClr val="tx1"/>
                </a:solidFill>
                <a:effectLst/>
                <a:latin typeface="+mn-lt"/>
                <a:ea typeface="+mn-ea"/>
                <a:cs typeface="+mn-cs"/>
              </a:rPr>
              <a:t>Fonseca GH, Souza R, Salemi VM, Jardim CV, Gualandro SF. Pulmonary hypertension diagnosed by right heart catheterisation in sickle cell disease. Eur Respir J. 2012;39(1):112-118.</a:t>
            </a:r>
          </a:p>
          <a:p>
            <a:pPr marL="171450" indent="-171450">
              <a:buFont typeface="Arial"/>
              <a:buChar char="•"/>
            </a:pPr>
            <a:r>
              <a:rPr lang="en-US" sz="1200" kern="1200">
                <a:solidFill>
                  <a:schemeClr val="tx1"/>
                </a:solidFill>
                <a:effectLst/>
                <a:latin typeface="+mn-lt"/>
                <a:ea typeface="+mn-ea"/>
                <a:cs typeface="+mn-cs"/>
              </a:rPr>
              <a:t>Mehari A, Alam S, Tian X, et al. Hemodynamic predictors of mortality in adults with sickle cell disease. Am J Respir Crit Care Med. 2013;187(8):840-847.</a:t>
            </a:r>
          </a:p>
          <a:p>
            <a:pPr marL="171450" indent="-171450">
              <a:buFont typeface="Arial"/>
              <a:buChar char="•"/>
            </a:pPr>
            <a:r>
              <a:rPr lang="en-US" sz="1200" kern="1200">
                <a:solidFill>
                  <a:schemeClr val="tx1"/>
                </a:solidFill>
                <a:effectLst/>
                <a:latin typeface="+mn-lt"/>
                <a:ea typeface="+mn-ea"/>
                <a:cs typeface="+mn-cs"/>
              </a:rPr>
              <a:t>Parent F, Bachir D, Inamo J, et al. A hemodynamic study of pulmonary hypertension in sickle cell disease. N Engl J Med. 2011;365(1):44-53.</a:t>
            </a:r>
          </a:p>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15D24C8-218F-4A4C-91D1-F59495A70D02}" type="slidenum">
              <a:rPr lang="en-US" smtClean="0"/>
              <a:t>28</a:t>
            </a:fld>
            <a:endParaRPr lang="en-US"/>
          </a:p>
        </p:txBody>
      </p:sp>
    </p:spTree>
    <p:extLst>
      <p:ext uri="{BB962C8B-B14F-4D97-AF65-F5344CB8AC3E}">
        <p14:creationId xmlns:p14="http://schemas.microsoft.com/office/powerpoint/2010/main" val="9380072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NOTES:</a:t>
            </a:r>
          </a:p>
          <a:p>
            <a:pPr marL="171450" indent="-171450">
              <a:buFont typeface="Arial"/>
              <a:buChar char="•"/>
            </a:pPr>
            <a:r>
              <a:rPr lang="en-US" sz="1200" u="sng" kern="1200">
                <a:solidFill>
                  <a:schemeClr val="tx1"/>
                </a:solidFill>
                <a:effectLst/>
                <a:latin typeface="+mn-lt"/>
                <a:ea typeface="+mn-ea"/>
                <a:cs typeface="+mn-cs"/>
              </a:rPr>
              <a:t>Potential Benefits:</a:t>
            </a:r>
          </a:p>
          <a:p>
            <a:pPr marL="628650" lvl="1" indent="-171450">
              <a:buFont typeface="Arial"/>
              <a:buChar char="•"/>
            </a:pPr>
            <a:r>
              <a:rPr lang="en-US" sz="1200" kern="1200">
                <a:solidFill>
                  <a:schemeClr val="tx1"/>
                </a:solidFill>
                <a:effectLst/>
                <a:latin typeface="+mn-lt"/>
                <a:ea typeface="+mn-ea"/>
                <a:cs typeface="+mn-cs"/>
              </a:rPr>
              <a:t>Any potential benefits derived from right-heart catheterization depend on the diagnostic accuracy of screening ECHO to identify patients at high risk for PH. </a:t>
            </a:r>
          </a:p>
          <a:p>
            <a:pPr marL="628650" lvl="1" indent="-171450">
              <a:buFont typeface="Arial"/>
              <a:buChar char="•"/>
            </a:pPr>
            <a:r>
              <a:rPr lang="en-US" sz="1200" kern="1200">
                <a:solidFill>
                  <a:schemeClr val="tx1"/>
                </a:solidFill>
                <a:effectLst/>
                <a:latin typeface="+mn-lt"/>
                <a:ea typeface="+mn-ea"/>
                <a:cs typeface="+mn-cs"/>
              </a:rPr>
              <a:t>The diagnostic accuracy of using a peak TRJV of  </a:t>
            </a:r>
            <a:r>
              <a:rPr lang="en-US" sz="1200" u="sng" kern="1200">
                <a:solidFill>
                  <a:schemeClr val="tx1"/>
                </a:solidFill>
                <a:effectLst/>
                <a:latin typeface="+mn-lt"/>
                <a:ea typeface="+mn-ea"/>
                <a:cs typeface="+mn-cs"/>
              </a:rPr>
              <a:t>&gt;</a:t>
            </a:r>
            <a:r>
              <a:rPr lang="en-US" sz="1200" kern="1200">
                <a:solidFill>
                  <a:schemeClr val="tx1"/>
                </a:solidFill>
                <a:effectLst/>
                <a:latin typeface="+mn-lt"/>
                <a:ea typeface="+mn-ea"/>
                <a:cs typeface="+mn-cs"/>
              </a:rPr>
              <a:t> 2.5 m/s on screening ECHO as the sole criterion for identifying PH or determining need for right-heart catheterization is suboptimal but may be improved when combined with other signs (e.g., reduced 6MWD or increased NT-BNP) or symptoms suggestive of PH.</a:t>
            </a:r>
          </a:p>
          <a:p>
            <a:endParaRPr lang="en-US" sz="1200" kern="1200">
              <a:solidFill>
                <a:schemeClr val="tx1"/>
              </a:solidFill>
              <a:effectLst/>
              <a:latin typeface="+mn-lt"/>
              <a:ea typeface="+mn-ea"/>
              <a:cs typeface="+mn-cs"/>
            </a:endParaRPr>
          </a:p>
          <a:p>
            <a:pPr marL="171450" indent="-171450">
              <a:buFont typeface="Arial"/>
              <a:buChar char="•"/>
            </a:pPr>
            <a:r>
              <a:rPr lang="en-US" sz="1200" u="sng" kern="1200">
                <a:solidFill>
                  <a:schemeClr val="tx1"/>
                </a:solidFill>
                <a:effectLst/>
                <a:latin typeface="+mn-lt"/>
                <a:ea typeface="+mn-ea"/>
                <a:cs typeface="+mn-cs"/>
              </a:rPr>
              <a:t>Potential Harms:</a:t>
            </a:r>
          </a:p>
          <a:p>
            <a:pPr marL="628650" lvl="1" indent="-171450">
              <a:buFont typeface="Arial"/>
              <a:buChar char="•"/>
            </a:pPr>
            <a:r>
              <a:rPr lang="en-US" sz="1200" kern="1200">
                <a:solidFill>
                  <a:schemeClr val="tx1"/>
                </a:solidFill>
                <a:effectLst/>
                <a:latin typeface="+mn-lt"/>
                <a:ea typeface="+mn-ea"/>
                <a:cs typeface="+mn-cs"/>
              </a:rPr>
              <a:t>The potential harms associated with the high false-positive rate of using a peak TRJV of  </a:t>
            </a:r>
            <a:r>
              <a:rPr lang="en-US" sz="1200" u="sng" kern="1200">
                <a:solidFill>
                  <a:schemeClr val="tx1"/>
                </a:solidFill>
                <a:effectLst/>
                <a:latin typeface="+mn-lt"/>
                <a:ea typeface="+mn-ea"/>
                <a:cs typeface="+mn-cs"/>
              </a:rPr>
              <a:t>&gt;</a:t>
            </a:r>
            <a:r>
              <a:rPr lang="en-US" sz="1200" kern="1200">
                <a:solidFill>
                  <a:schemeClr val="tx1"/>
                </a:solidFill>
                <a:effectLst/>
                <a:latin typeface="+mn-lt"/>
                <a:ea typeface="+mn-ea"/>
                <a:cs typeface="+mn-cs"/>
              </a:rPr>
              <a:t>  2.5 m/s on screening ECHO as the sole criterion for identifying PH or determining need to undergo RHC were considered by the panel to be moderate to large. </a:t>
            </a:r>
          </a:p>
          <a:p>
            <a:pPr marL="628650" lvl="1" indent="-171450">
              <a:buFont typeface="Arial"/>
              <a:buChar char="•"/>
            </a:pPr>
            <a:r>
              <a:rPr lang="en-US" sz="1200" kern="1200">
                <a:solidFill>
                  <a:schemeClr val="tx1"/>
                </a:solidFill>
                <a:effectLst/>
                <a:latin typeface="+mn-lt"/>
                <a:ea typeface="+mn-ea"/>
                <a:cs typeface="+mn-cs"/>
              </a:rPr>
              <a:t>These potential harms include the possibility of inappropriate treatment of patients with PAH-specific therapy or unnecessary exposure to RHC. </a:t>
            </a:r>
          </a:p>
          <a:p>
            <a:pPr marL="628650" lvl="1" indent="-171450">
              <a:buFont typeface="Arial"/>
              <a:buChar char="•"/>
            </a:pPr>
            <a:r>
              <a:rPr lang="en-US" sz="1200" kern="1200">
                <a:solidFill>
                  <a:schemeClr val="tx1"/>
                </a:solidFill>
                <a:effectLst/>
                <a:latin typeface="+mn-lt"/>
                <a:ea typeface="+mn-ea"/>
                <a:cs typeface="+mn-cs"/>
              </a:rPr>
              <a:t>However, the panel considered the potential harm associated with RHC to be small because the complication rate for this procedure in general is low in adults.</a:t>
            </a:r>
          </a:p>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15D24C8-218F-4A4C-91D1-F59495A70D02}" type="slidenum">
              <a:rPr lang="en-US" smtClean="0"/>
              <a:t>29</a:t>
            </a:fld>
            <a:endParaRPr lang="en-US"/>
          </a:p>
        </p:txBody>
      </p:sp>
    </p:spTree>
    <p:extLst>
      <p:ext uri="{BB962C8B-B14F-4D97-AF65-F5344CB8AC3E}">
        <p14:creationId xmlns:p14="http://schemas.microsoft.com/office/powerpoint/2010/main" val="2156517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5D24C8-218F-4A4C-91D1-F59495A70D02}" type="slidenum">
              <a:rPr lang="en-US" smtClean="0"/>
              <a:t>5</a:t>
            </a:fld>
            <a:endParaRPr lang="en-US"/>
          </a:p>
        </p:txBody>
      </p:sp>
    </p:spTree>
    <p:extLst>
      <p:ext uri="{BB962C8B-B14F-4D97-AF65-F5344CB8AC3E}">
        <p14:creationId xmlns:p14="http://schemas.microsoft.com/office/powerpoint/2010/main" val="16752615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NOTES: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sz="1200"/>
              <a:t>PH is defined hemodynamically by RHC using a mean pulmonary artery pressure threshold of 20 mm Hg, which was recently reduced from 25 mm Hg. </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sz="1200"/>
              <a:t>However, the </a:t>
            </a:r>
            <a:r>
              <a:rPr lang="en-US" sz="1200" i="0"/>
              <a:t>mean pulmonary artery pressure alone does not distinguish PAH from other forms of PH. </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sz="1200"/>
              <a:t>Additional criteria for the diagnosis of PAH include a pulmonary artery wedge pressure of ≤15 mm Hg and a pulmonary vascular resistance of ≥3 Wood units (240 dyn·sec·cm–5). </a:t>
            </a:r>
          </a:p>
          <a:p>
            <a:endParaRPr lang="en-US"/>
          </a:p>
        </p:txBody>
      </p:sp>
      <p:sp>
        <p:nvSpPr>
          <p:cNvPr id="4" name="Slide Number Placeholder 3"/>
          <p:cNvSpPr>
            <a:spLocks noGrp="1"/>
          </p:cNvSpPr>
          <p:nvPr>
            <p:ph type="sldNum" sz="quarter" idx="5"/>
          </p:nvPr>
        </p:nvSpPr>
        <p:spPr/>
        <p:txBody>
          <a:bodyPr/>
          <a:lstStyle/>
          <a:p>
            <a:fld id="{E15D24C8-218F-4A4C-91D1-F59495A70D02}" type="slidenum">
              <a:rPr lang="en-US" smtClean="0"/>
              <a:t>31</a:t>
            </a:fld>
            <a:endParaRPr lang="en-US"/>
          </a:p>
        </p:txBody>
      </p:sp>
    </p:spTree>
    <p:extLst>
      <p:ext uri="{BB962C8B-B14F-4D97-AF65-F5344CB8AC3E}">
        <p14:creationId xmlns:p14="http://schemas.microsoft.com/office/powerpoint/2010/main" val="39330519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none" kern="1200">
                <a:solidFill>
                  <a:schemeClr val="tx1"/>
                </a:solidFill>
                <a:effectLst/>
                <a:latin typeface="+mn-lt"/>
                <a:ea typeface="+mn-ea"/>
                <a:cs typeface="+mn-cs"/>
              </a:rPr>
              <a:t>References:</a:t>
            </a:r>
          </a:p>
          <a:p>
            <a:pPr marL="171450" indent="-171450">
              <a:buFont typeface="Arial"/>
              <a:buChar char="•"/>
            </a:pPr>
            <a:r>
              <a:rPr lang="en-US" sz="1200" kern="1200">
                <a:solidFill>
                  <a:schemeClr val="tx1"/>
                </a:solidFill>
                <a:effectLst/>
                <a:latin typeface="+mn-lt"/>
                <a:ea typeface="+mn-ea"/>
                <a:cs typeface="+mn-cs"/>
              </a:rPr>
              <a:t>Al-Otaibi T, Al-Qwaiee M, Faraidi H, Batniji F, Al-Otaibi F, Al-Harbi A. Prevalence of obstructive sleep apnea in children with sickle cell disease at a tertiary hospital in Saudi Arabia. Saudi Med J. 2017;38(6):616-620.</a:t>
            </a:r>
          </a:p>
          <a:p>
            <a:pPr marL="171450" indent="-171450">
              <a:buFont typeface="Arial"/>
              <a:buChar char="•"/>
            </a:pPr>
            <a:r>
              <a:rPr lang="en-US" sz="1200" kern="1200">
                <a:solidFill>
                  <a:schemeClr val="tx1"/>
                </a:solidFill>
                <a:effectLst/>
                <a:latin typeface="+mn-lt"/>
                <a:ea typeface="+mn-ea"/>
                <a:cs typeface="+mn-cs"/>
              </a:rPr>
              <a:t>Brooks LJ, Koziol SM, Chiarucci KM, Berman BW. Does sleep-disordered breathing contribute to the clinical severity of sickle cell anemia? J Pediatr Hematol Oncol. 1996;18(2):135-139.</a:t>
            </a:r>
          </a:p>
          <a:p>
            <a:pPr marL="171450" indent="-171450">
              <a:buFont typeface="Arial"/>
              <a:buChar char="•"/>
            </a:pPr>
            <a:r>
              <a:rPr lang="en-US" sz="1200" kern="1200">
                <a:solidFill>
                  <a:schemeClr val="tx1"/>
                </a:solidFill>
                <a:effectLst/>
                <a:latin typeface="+mn-lt"/>
                <a:ea typeface="+mn-ea"/>
                <a:cs typeface="+mn-cs"/>
              </a:rPr>
              <a:t>Needleman JP, Franco ME, Varlotta L, et al. Mechanisms of nocturnal oxyhemoglobin desaturation in children and adolescents with sickle cell disease. Pediatr Pulmonol. 1999;28(6):418-422.</a:t>
            </a:r>
          </a:p>
          <a:p>
            <a:pPr marL="171450" indent="-171450">
              <a:buFont typeface="Arial"/>
              <a:buChar char="•"/>
            </a:pPr>
            <a:r>
              <a:rPr lang="en-US" sz="1200" kern="1200">
                <a:solidFill>
                  <a:schemeClr val="tx1"/>
                </a:solidFill>
                <a:effectLst/>
                <a:latin typeface="+mn-lt"/>
                <a:ea typeface="+mn-ea"/>
                <a:cs typeface="+mn-cs"/>
              </a:rPr>
              <a:t>Rosen CL, Debaun MR, Strunk RC, et al. Obstructive sleep apnea and sickle cell anemia. Pediatrics. 2014;134(2):273-281.</a:t>
            </a:r>
          </a:p>
          <a:p>
            <a:pPr marL="171450" indent="-171450">
              <a:buFont typeface="Arial"/>
              <a:buChar char="•"/>
            </a:pPr>
            <a:r>
              <a:rPr lang="en-US" sz="1200" kern="1200">
                <a:solidFill>
                  <a:schemeClr val="tx1"/>
                </a:solidFill>
                <a:effectLst/>
                <a:latin typeface="+mn-lt"/>
                <a:ea typeface="+mn-ea"/>
                <a:cs typeface="+mn-cs"/>
              </a:rPr>
              <a:t>Sharma S, Efird JT, Knupp C, et al. Sleep disorders in adult sickle cell patients. J Clin Sleep Med. 2015;11(3):219-223.</a:t>
            </a:r>
          </a:p>
          <a:p>
            <a:pPr marL="171450" indent="-171450">
              <a:buFont typeface="Arial"/>
              <a:buChar char="•"/>
            </a:pPr>
            <a:r>
              <a:rPr lang="en-US" sz="1200" kern="1200">
                <a:solidFill>
                  <a:schemeClr val="tx1"/>
                </a:solidFill>
                <a:effectLst/>
                <a:latin typeface="+mn-lt"/>
                <a:ea typeface="+mn-ea"/>
                <a:cs typeface="+mn-cs"/>
              </a:rPr>
              <a:t>Telfer P, Dundas I, Rae J, et al. A cohort study of sleep disordered breathing in preschool children with sickle cell disease [abstract]. Br J Haematol. 2012; 157(suppl 1):70-71.</a:t>
            </a:r>
          </a:p>
          <a:p>
            <a:pPr marL="171450" indent="-171450">
              <a:buFont typeface="Arial"/>
              <a:buChar char="•"/>
            </a:pPr>
            <a:r>
              <a:rPr lang="en-US" sz="1200" kern="1200">
                <a:solidFill>
                  <a:schemeClr val="tx1"/>
                </a:solidFill>
                <a:effectLst/>
                <a:latin typeface="+mn-lt"/>
                <a:ea typeface="+mn-ea"/>
                <a:cs typeface="+mn-cs"/>
              </a:rPr>
              <a:t>Whitesell PL, Owoyemi O, Oneal P, et al. Sleep-disordered breathing and nocturnal hypoxemia in young adults with sickle cell disease. Sleep Med. 2016; 22:47-49.</a:t>
            </a:r>
          </a:p>
          <a:p>
            <a:pPr marL="171450" indent="-171450">
              <a:buFont typeface="Arial"/>
              <a:buChar char="•"/>
            </a:pPr>
            <a:r>
              <a:rPr lang="en-US" sz="1200" kern="1200">
                <a:solidFill>
                  <a:schemeClr val="tx1"/>
                </a:solidFill>
                <a:effectLst/>
                <a:latin typeface="+mn-lt"/>
                <a:ea typeface="+mn-ea"/>
                <a:cs typeface="+mn-cs"/>
              </a:rPr>
              <a:t>Kirkham FJ, Hewes DK, Prengler M, Wade A, Lane R, Evans JP. Nocturnal hypoxaemia and central-nervous-system events in sickle-cell disease. Lancet. 2001;357(9269):1656-1659.</a:t>
            </a:r>
          </a:p>
          <a:p>
            <a:pPr marL="171450" indent="-171450">
              <a:buFont typeface="Arial"/>
              <a:buChar char="•"/>
            </a:pPr>
            <a:r>
              <a:rPr lang="en-US" sz="1200" kern="1200">
                <a:solidFill>
                  <a:schemeClr val="tx1"/>
                </a:solidFill>
                <a:effectLst/>
                <a:latin typeface="+mn-lt"/>
                <a:ea typeface="+mn-ea"/>
                <a:cs typeface="+mn-cs"/>
              </a:rPr>
              <a:t>Lehmann GC, Bell TR, Kirkham FJ, et al. Enuresis associated with sleep disordered breathing in children with sickle cell anemia. J Urol. 2012;188(suppl4):1572-1576.</a:t>
            </a:r>
          </a:p>
          <a:p>
            <a:pPr marL="171450" indent="-171450">
              <a:buFont typeface="Arial"/>
              <a:buChar char="•"/>
            </a:pPr>
            <a:r>
              <a:rPr lang="en-US" sz="1200" kern="1200">
                <a:solidFill>
                  <a:schemeClr val="tx1"/>
                </a:solidFill>
                <a:effectLst/>
                <a:latin typeface="+mn-lt"/>
                <a:ea typeface="+mn-ea"/>
                <a:cs typeface="+mn-cs"/>
              </a:rPr>
              <a:t>Mbong EN, Ngarka L, Chokote ET, et al. Bedwetting and sleep disorders in sickle cell disease patients in Cameroon. J Neurol Sci. 2013;333(suppl 4): e717.</a:t>
            </a:r>
          </a:p>
          <a:p>
            <a:endParaRPr lang="en-US"/>
          </a:p>
        </p:txBody>
      </p:sp>
      <p:sp>
        <p:nvSpPr>
          <p:cNvPr id="4" name="Slide Number Placeholder 3"/>
          <p:cNvSpPr>
            <a:spLocks noGrp="1"/>
          </p:cNvSpPr>
          <p:nvPr>
            <p:ph type="sldNum" sz="quarter" idx="5"/>
          </p:nvPr>
        </p:nvSpPr>
        <p:spPr/>
        <p:txBody>
          <a:bodyPr/>
          <a:lstStyle/>
          <a:p>
            <a:fld id="{E15D24C8-218F-4A4C-91D1-F59495A70D02}" type="slidenum">
              <a:rPr lang="en-US" smtClean="0"/>
              <a:t>33</a:t>
            </a:fld>
            <a:endParaRPr lang="en-US"/>
          </a:p>
        </p:txBody>
      </p:sp>
    </p:spTree>
    <p:extLst>
      <p:ext uri="{BB962C8B-B14F-4D97-AF65-F5344CB8AC3E}">
        <p14:creationId xmlns:p14="http://schemas.microsoft.com/office/powerpoint/2010/main" val="22502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NOTES:</a:t>
            </a:r>
          </a:p>
          <a:p>
            <a:pPr marL="171450" indent="-171450">
              <a:buFont typeface="Arial"/>
              <a:buChar char="•"/>
            </a:pPr>
            <a:r>
              <a:rPr lang="en-US" u="sng"/>
              <a:t>Potential</a:t>
            </a:r>
            <a:r>
              <a:rPr lang="en-US" u="sng" baseline="0"/>
              <a:t> Benefits:</a:t>
            </a:r>
          </a:p>
          <a:p>
            <a:pPr marL="628650" lvl="1" indent="-171450">
              <a:buFont typeface="Arial"/>
              <a:buChar char="•"/>
            </a:pPr>
            <a:r>
              <a:rPr lang="en-US" sz="1200" kern="1200">
                <a:solidFill>
                  <a:schemeClr val="tx1"/>
                </a:solidFill>
                <a:effectLst/>
                <a:latin typeface="+mn-lt"/>
                <a:ea typeface="+mn-ea"/>
                <a:cs typeface="+mn-cs"/>
              </a:rPr>
              <a:t>The panel did not identify any major benefits related to screening in asymptomatic patients despite agreement that there are clear interventions for sleep-disordered breathing, including obstructive or central sleep apnea, identified in sleep studies. </a:t>
            </a:r>
          </a:p>
          <a:p>
            <a:pPr marL="628650" lvl="1" indent="-171450">
              <a:buFont typeface="Arial"/>
              <a:buChar char="•"/>
            </a:pPr>
            <a:r>
              <a:rPr lang="en-US" sz="1200" kern="1200">
                <a:solidFill>
                  <a:schemeClr val="tx1"/>
                </a:solidFill>
                <a:effectLst/>
                <a:latin typeface="+mn-lt"/>
                <a:ea typeface="+mn-ea"/>
                <a:cs typeface="+mn-cs"/>
              </a:rPr>
              <a:t>Despite this, some potential benefits include knowledge about sleep characteristics gained from performing the test and the ability to better detect sleep-disordered breathing in the SCD population because relying solely on the presence of symptoms or validated tools to screen for individuals who should undergo a formal sleep study, as recommended for the general population, may be inadequate for patients with SCD. </a:t>
            </a:r>
          </a:p>
          <a:p>
            <a:pPr marL="628650" lvl="1" indent="-171450">
              <a:buFont typeface="Arial"/>
              <a:buChar char="•"/>
            </a:pPr>
            <a:r>
              <a:rPr lang="en-US" sz="1200" kern="1200">
                <a:solidFill>
                  <a:schemeClr val="tx1"/>
                </a:solidFill>
                <a:effectLst/>
                <a:latin typeface="+mn-lt"/>
                <a:ea typeface="+mn-ea"/>
                <a:cs typeface="+mn-cs"/>
              </a:rPr>
              <a:t>The ability to determine the impact of SCD and its complications on sleep hygiene represents another potential benefit.</a:t>
            </a:r>
          </a:p>
          <a:p>
            <a:endParaRPr lang="en-US" sz="1200" kern="1200">
              <a:solidFill>
                <a:schemeClr val="tx1"/>
              </a:solidFill>
              <a:effectLst/>
              <a:latin typeface="+mn-lt"/>
              <a:ea typeface="+mn-ea"/>
              <a:cs typeface="+mn-cs"/>
            </a:endParaRPr>
          </a:p>
          <a:p>
            <a:pPr marL="171450" indent="-171450">
              <a:buFont typeface="Arial"/>
              <a:buChar char="•"/>
            </a:pPr>
            <a:r>
              <a:rPr lang="en-US" sz="1200" u="sng" kern="1200">
                <a:solidFill>
                  <a:schemeClr val="tx1"/>
                </a:solidFill>
                <a:effectLst/>
                <a:latin typeface="+mn-lt"/>
                <a:ea typeface="+mn-ea"/>
                <a:cs typeface="+mn-cs"/>
              </a:rPr>
              <a:t>Potential Harms:</a:t>
            </a:r>
          </a:p>
          <a:p>
            <a:pPr marL="628650" lvl="1" indent="-171450">
              <a:buFont typeface="Arial"/>
              <a:buChar char="•"/>
            </a:pPr>
            <a:r>
              <a:rPr lang="en-US" sz="1200" kern="1200">
                <a:solidFill>
                  <a:schemeClr val="tx1"/>
                </a:solidFill>
                <a:effectLst/>
                <a:latin typeface="+mn-lt"/>
                <a:ea typeface="+mn-ea"/>
                <a:cs typeface="+mn-cs"/>
              </a:rPr>
              <a:t>Potential harms of screening sleep study may include the inconvenience of having to spend the night at a medical facility for the sleep study, missed school and work for patients and/or their providers, the potential for increased anxiety for patients and their parents or guardians as a result of being given information about an abnormal sleep study, and minor cosmetic considerations identified by patients, such as difficulty cleaning the gel used for lead placement out of patients’ hair.</a:t>
            </a:r>
          </a:p>
        </p:txBody>
      </p:sp>
      <p:sp>
        <p:nvSpPr>
          <p:cNvPr id="4" name="Slide Number Placeholder 3"/>
          <p:cNvSpPr>
            <a:spLocks noGrp="1"/>
          </p:cNvSpPr>
          <p:nvPr>
            <p:ph type="sldNum" sz="quarter" idx="5"/>
          </p:nvPr>
        </p:nvSpPr>
        <p:spPr/>
        <p:txBody>
          <a:bodyPr/>
          <a:lstStyle/>
          <a:p>
            <a:fld id="{E15D24C8-218F-4A4C-91D1-F59495A70D02}" type="slidenum">
              <a:rPr lang="en-US" smtClean="0"/>
              <a:t>34</a:t>
            </a:fld>
            <a:endParaRPr lang="en-US"/>
          </a:p>
        </p:txBody>
      </p:sp>
    </p:spTree>
    <p:extLst>
      <p:ext uri="{BB962C8B-B14F-4D97-AF65-F5344CB8AC3E}">
        <p14:creationId xmlns:p14="http://schemas.microsoft.com/office/powerpoint/2010/main" val="30110915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5D24C8-218F-4A4C-91D1-F59495A70D02}" type="slidenum">
              <a:rPr lang="en-US" smtClean="0"/>
              <a:t>37</a:t>
            </a:fld>
            <a:endParaRPr lang="en-US"/>
          </a:p>
        </p:txBody>
      </p:sp>
    </p:spTree>
    <p:extLst>
      <p:ext uri="{BB962C8B-B14F-4D97-AF65-F5344CB8AC3E}">
        <p14:creationId xmlns:p14="http://schemas.microsoft.com/office/powerpoint/2010/main" val="42058641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References:</a:t>
            </a:r>
          </a:p>
          <a:p>
            <a:pPr marL="171450" indent="-171450">
              <a:buFont typeface="Arial"/>
              <a:buChar char="•"/>
            </a:pPr>
            <a:r>
              <a:rPr lang="en-US" sz="1200" kern="1200">
                <a:solidFill>
                  <a:schemeClr val="tx1"/>
                </a:solidFill>
                <a:effectLst/>
                <a:latin typeface="+mn-lt"/>
                <a:ea typeface="+mn-ea"/>
                <a:cs typeface="+mn-cs"/>
              </a:rPr>
              <a:t>Barst RJ, Mubarak KK, Machado RF, et al. Exercise capacity and hemodynamics in patients with sickle cell disease with pulmonary hypertension treated with bosentan: results of the ASSET studies. Br J Haematol. 2010;149(3):426-435.</a:t>
            </a:r>
          </a:p>
          <a:p>
            <a:pPr marL="171450" indent="-171450">
              <a:buFont typeface="Arial"/>
              <a:buChar char="•"/>
            </a:pPr>
            <a:r>
              <a:rPr lang="en-US" sz="1200" kern="1200">
                <a:solidFill>
                  <a:schemeClr val="tx1"/>
                </a:solidFill>
                <a:effectLst/>
                <a:latin typeface="+mn-lt"/>
                <a:ea typeface="+mn-ea"/>
                <a:cs typeface="+mn-cs"/>
              </a:rPr>
              <a:t>Little JA, Hauser KP, Martyr SE, et al. Hematologic, biochemical, and cardiopulmonary effects of l‐arginine supplementation or phosphodiesterase 5 inhibition in patients with sickle cell disease who are on hydroxyurea therapy. Eur J Hematol. 2009;82(4):315-321.</a:t>
            </a:r>
          </a:p>
          <a:p>
            <a:pPr marL="171450" indent="-171450">
              <a:buFont typeface="Arial"/>
              <a:buChar char="•"/>
            </a:pPr>
            <a:r>
              <a:rPr lang="en-US" sz="1200" kern="1200">
                <a:solidFill>
                  <a:schemeClr val="tx1"/>
                </a:solidFill>
                <a:effectLst/>
                <a:latin typeface="+mn-lt"/>
                <a:ea typeface="+mn-ea"/>
                <a:cs typeface="+mn-cs"/>
              </a:rPr>
              <a:t>Machado RF, Martyr S, Kato GJ, et al. Sildenafil therapy in patients with sickle cell disease and pulmonary hypertension. Br J Hematol. 2005;130(3): 445-453.</a:t>
            </a:r>
          </a:p>
          <a:p>
            <a:pPr marL="171450" indent="-171450">
              <a:buFont typeface="Arial"/>
              <a:buChar char="•"/>
            </a:pPr>
            <a:r>
              <a:rPr lang="en-US" sz="1200" kern="1200">
                <a:solidFill>
                  <a:schemeClr val="tx1"/>
                </a:solidFill>
                <a:effectLst/>
                <a:latin typeface="+mn-lt"/>
                <a:ea typeface="+mn-ea"/>
                <a:cs typeface="+mn-cs"/>
              </a:rPr>
              <a:t>Minniti CP, Machado RF, Coles WA, Sachdev V, Gladwin MT, Kato GJ. Endothelin receptor antagonists for pulmonary hypertension in adult patients with sickle cell disease. Br J Hematol. 2009;147(5):737-743.</a:t>
            </a:r>
          </a:p>
          <a:p>
            <a:pPr marL="171450" indent="-171450">
              <a:buFont typeface="Arial"/>
              <a:buChar char="•"/>
            </a:pPr>
            <a:r>
              <a:rPr lang="en-US" sz="1200" b="0" i="0" u="none" strike="noStrike" kern="1200" baseline="0">
                <a:solidFill>
                  <a:schemeClr val="tx1"/>
                </a:solidFill>
                <a:latin typeface="+mn-lt"/>
                <a:ea typeface="+mn-ea"/>
                <a:cs typeface="+mn-cs"/>
              </a:rPr>
              <a:t>Morris CR, Morris SM </a:t>
            </a:r>
            <a:r>
              <a:rPr lang="en-US" sz="1200" b="0" i="0" u="none" strike="noStrike" kern="1200" baseline="0" err="1">
                <a:solidFill>
                  <a:schemeClr val="tx1"/>
                </a:solidFill>
                <a:latin typeface="+mn-lt"/>
                <a:ea typeface="+mn-ea"/>
                <a:cs typeface="+mn-cs"/>
              </a:rPr>
              <a:t>Jr</a:t>
            </a:r>
            <a:r>
              <a:rPr lang="en-US" sz="1200" b="0" i="0" u="none" strike="noStrike" kern="1200" baseline="0">
                <a:solidFill>
                  <a:schemeClr val="tx1"/>
                </a:solidFill>
                <a:latin typeface="+mn-lt"/>
                <a:ea typeface="+mn-ea"/>
                <a:cs typeface="+mn-cs"/>
              </a:rPr>
              <a:t>, Hagar W, et al. Arginine therapy: a new treatment of pulmonary hypertension in sickle cell disease? Am J Respir Crit Care Med. 2003;168(1):63-69.</a:t>
            </a:r>
            <a:endParaRPr lang="en-US" sz="1200" kern="1200">
              <a:solidFill>
                <a:schemeClr val="tx1"/>
              </a:solidFill>
              <a:effectLst/>
              <a:latin typeface="+mn-lt"/>
              <a:ea typeface="+mn-ea"/>
              <a:cs typeface="+mn-cs"/>
            </a:endParaRPr>
          </a:p>
          <a:p>
            <a:pPr marL="171450" indent="-171450">
              <a:buFont typeface="Arial"/>
              <a:buChar char="•"/>
            </a:pPr>
            <a:r>
              <a:rPr lang="en-US" sz="1200" kern="1200">
                <a:solidFill>
                  <a:schemeClr val="tx1"/>
                </a:solidFill>
                <a:effectLst/>
                <a:latin typeface="+mn-lt"/>
                <a:ea typeface="+mn-ea"/>
                <a:cs typeface="+mn-cs"/>
              </a:rPr>
              <a:t>Weir NA, Saiyed R, Alam S, et al. Prostacyclin-analog therapy in sickle cell pulmonary hypertension. Haematologica. 2017;102(5): e163-e165.</a:t>
            </a:r>
          </a:p>
          <a:p>
            <a:pPr marL="171450" indent="-171450">
              <a:buFont typeface="Arial"/>
              <a:buChar char="•"/>
            </a:pPr>
            <a:r>
              <a:rPr lang="en-US" sz="1200" b="0" i="0" u="none" strike="noStrike" kern="1200" baseline="0">
                <a:solidFill>
                  <a:schemeClr val="tx1"/>
                </a:solidFill>
                <a:latin typeface="+mn-lt"/>
                <a:ea typeface="+mn-ea"/>
                <a:cs typeface="+mn-cs"/>
              </a:rPr>
              <a:t>Machado RF, Barst RJ, Yovetich NA, et al. Hospitalization for pain in patients with sickle cell disease treated with sildenafil for elevated TRV and low exercise capacity. Blood. 2011;118(4):855-864.</a:t>
            </a:r>
          </a:p>
        </p:txBody>
      </p:sp>
      <p:sp>
        <p:nvSpPr>
          <p:cNvPr id="4" name="Slide Number Placeholder 3"/>
          <p:cNvSpPr>
            <a:spLocks noGrp="1"/>
          </p:cNvSpPr>
          <p:nvPr>
            <p:ph type="sldNum" sz="quarter" idx="5"/>
          </p:nvPr>
        </p:nvSpPr>
        <p:spPr/>
        <p:txBody>
          <a:bodyPr/>
          <a:lstStyle/>
          <a:p>
            <a:fld id="{E15D24C8-218F-4A4C-91D1-F59495A70D02}" type="slidenum">
              <a:rPr lang="en-US" smtClean="0"/>
              <a:t>38</a:t>
            </a:fld>
            <a:endParaRPr lang="en-US"/>
          </a:p>
        </p:txBody>
      </p:sp>
    </p:spTree>
    <p:extLst>
      <p:ext uri="{BB962C8B-B14F-4D97-AF65-F5344CB8AC3E}">
        <p14:creationId xmlns:p14="http://schemas.microsoft.com/office/powerpoint/2010/main" val="29464115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NOTES:</a:t>
            </a:r>
          </a:p>
          <a:p>
            <a:pPr marL="171450" indent="-171450">
              <a:buFont typeface="Arial"/>
              <a:buChar char="•"/>
            </a:pPr>
            <a:r>
              <a:rPr lang="en-US" sz="1200" u="sng" kern="1200">
                <a:solidFill>
                  <a:schemeClr val="tx1"/>
                </a:solidFill>
                <a:effectLst/>
                <a:latin typeface="+mn-lt"/>
                <a:ea typeface="+mn-ea"/>
                <a:cs typeface="+mn-cs"/>
              </a:rPr>
              <a:t>Potential</a:t>
            </a:r>
            <a:r>
              <a:rPr lang="en-US" sz="1200" u="sng" kern="1200" baseline="0">
                <a:solidFill>
                  <a:schemeClr val="tx1"/>
                </a:solidFill>
                <a:effectLst/>
                <a:latin typeface="+mn-lt"/>
                <a:ea typeface="+mn-ea"/>
                <a:cs typeface="+mn-cs"/>
              </a:rPr>
              <a:t> Benefits:</a:t>
            </a:r>
          </a:p>
          <a:p>
            <a:pPr marL="628650" lvl="1" indent="-171450">
              <a:buFont typeface="Arial"/>
              <a:buChar char="•"/>
            </a:pPr>
            <a:r>
              <a:rPr lang="en-US" sz="1200" kern="1200">
                <a:solidFill>
                  <a:schemeClr val="tx1"/>
                </a:solidFill>
                <a:effectLst/>
                <a:latin typeface="+mn-lt"/>
                <a:ea typeface="+mn-ea"/>
                <a:cs typeface="+mn-cs"/>
              </a:rPr>
              <a:t>There was an absence of high quality, direct evidence for benefits related to PAH-specific therapy for patients with SCD and RHC–confirmed PAH.</a:t>
            </a:r>
          </a:p>
          <a:p>
            <a:pPr marL="628650" lvl="1" indent="-171450">
              <a:buFont typeface="Arial"/>
              <a:buChar char="•"/>
            </a:pPr>
            <a:r>
              <a:rPr lang="en-US" sz="1200" b="0" i="0" u="none" strike="noStrike" kern="1200" baseline="0">
                <a:solidFill>
                  <a:schemeClr val="tx1"/>
                </a:solidFill>
                <a:latin typeface="+mn-lt"/>
                <a:ea typeface="+mn-ea"/>
                <a:cs typeface="+mn-cs"/>
              </a:rPr>
              <a:t>Indirect evidence from a meta-analysis suggests a treatment benefit related to 6MWD for some classes of PAH-specific therapies, including endothelin receptor antagonists, phosphodiesterase-5 inhibitors, prostacyclin receptor agonists, and combination therapy (eg, endothelin receptor antagonists plus phosphodiesterase-5 inhibitors) compared with placebo. </a:t>
            </a:r>
          </a:p>
          <a:p>
            <a:pPr marL="628650" lvl="1" indent="-171450">
              <a:buFont typeface="Arial"/>
              <a:buChar char="•"/>
            </a:pPr>
            <a:r>
              <a:rPr lang="en-US" sz="1200" b="0" i="0" u="none" strike="noStrike" kern="1200" baseline="0">
                <a:solidFill>
                  <a:schemeClr val="tx1"/>
                </a:solidFill>
                <a:latin typeface="+mn-lt"/>
                <a:ea typeface="+mn-ea"/>
                <a:cs typeface="+mn-cs"/>
              </a:rPr>
              <a:t>However, the applicability of indirect evidence from other populations with PAH to patients with SCD is uncertain due to lack of evidence that either confirms similar pathophysiology or provides a clear picture of the harms and benefits of PAH-specific therapy in the SCD population with PAH or other forms of PH.</a:t>
            </a:r>
            <a:endParaRPr lang="en-US" sz="20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pPr marL="171450" indent="-171450">
              <a:buFont typeface="Arial"/>
              <a:buChar char="•"/>
            </a:pPr>
            <a:r>
              <a:rPr lang="en-US" sz="1200" u="sng" kern="1200">
                <a:solidFill>
                  <a:schemeClr val="tx1"/>
                </a:solidFill>
                <a:effectLst/>
                <a:latin typeface="+mn-lt"/>
                <a:ea typeface="+mn-ea"/>
                <a:cs typeface="+mn-cs"/>
              </a:rPr>
              <a:t>Potential Harms:</a:t>
            </a:r>
          </a:p>
          <a:p>
            <a:pPr marL="628650" lvl="1" indent="-171450">
              <a:buFont typeface="Arial"/>
              <a:buChar char="•"/>
            </a:pPr>
            <a:r>
              <a:rPr lang="en-US" sz="1200" kern="1200">
                <a:solidFill>
                  <a:schemeClr val="tx1"/>
                </a:solidFill>
                <a:effectLst/>
                <a:latin typeface="+mn-lt"/>
                <a:ea typeface="+mn-ea"/>
                <a:cs typeface="+mn-cs"/>
              </a:rPr>
              <a:t>The potential harms associated with therapy are considered by the panel to be moderate based on data from 2 RCTs and 5 observational studies investigating PAH-specific therapy (eg, sildenafil, bosentan, prostacyclin, and L-arginine) as well as 1 observational study on chronic transfusions for patients with SCD and presumed PAH. </a:t>
            </a:r>
          </a:p>
          <a:p>
            <a:pPr marL="628650" lvl="1" indent="-171450">
              <a:buFont typeface="Arial"/>
              <a:buChar char="•"/>
            </a:pPr>
            <a:r>
              <a:rPr lang="en-US" sz="1200" kern="1200">
                <a:solidFill>
                  <a:schemeClr val="tx1"/>
                </a:solidFill>
                <a:effectLst/>
                <a:latin typeface="+mn-lt"/>
                <a:ea typeface="+mn-ea"/>
                <a:cs typeface="+mn-cs"/>
              </a:rPr>
              <a:t>In the only completed RCT for patients with SCD, sildenafil or placebo was administered to patients with SCD and elevated peak TRJV on screening ECHO, but the trial was terminated early due to a higher percentage of participants experiencing hospitalization for sickle cell pain in the treatment arm. </a:t>
            </a:r>
          </a:p>
          <a:p>
            <a:pPr marL="628650" lvl="1" indent="-171450">
              <a:buFont typeface="Arial"/>
              <a:buChar char="•"/>
            </a:pPr>
            <a:r>
              <a:rPr lang="en-US" sz="1200" kern="1200">
                <a:solidFill>
                  <a:schemeClr val="tx1"/>
                </a:solidFill>
                <a:effectLst/>
                <a:latin typeface="+mn-lt"/>
                <a:ea typeface="+mn-ea"/>
                <a:cs typeface="+mn-cs"/>
              </a:rPr>
              <a:t>The panel also relied on indirect evidence to examine the undesirable effects associated with PAH-specific treatment. </a:t>
            </a:r>
          </a:p>
          <a:p>
            <a:pPr marL="628650" lvl="1" indent="-171450">
              <a:buFont typeface="Arial"/>
              <a:buChar char="•"/>
            </a:pPr>
            <a:r>
              <a:rPr lang="en-US" sz="1200" kern="1200">
                <a:solidFill>
                  <a:schemeClr val="tx1"/>
                </a:solidFill>
                <a:effectLst/>
                <a:latin typeface="+mn-lt"/>
                <a:ea typeface="+mn-ea"/>
                <a:cs typeface="+mn-cs"/>
              </a:rPr>
              <a:t>In general, the risk of adverse events leading to discontinuation of PAH-specific therapy was negligible for most therapies.</a:t>
            </a:r>
          </a:p>
          <a:p>
            <a:pPr marL="628650" lvl="1" indent="-171450">
              <a:buFont typeface="Arial"/>
              <a:buChar char="•"/>
            </a:pPr>
            <a:endParaRPr lang="en-US" sz="1200" b="1" kern="1200">
              <a:solidFill>
                <a:schemeClr val="tx1"/>
              </a:solidFill>
              <a:effectLst/>
              <a:latin typeface="+mn-lt"/>
              <a:ea typeface="+mn-ea"/>
              <a:cs typeface="+mn-cs"/>
            </a:endParaRPr>
          </a:p>
          <a:p>
            <a:pPr marL="0" lvl="0" indent="0">
              <a:buFont typeface="Arial"/>
              <a:buNone/>
            </a:pPr>
            <a:r>
              <a:rPr lang="en-US" sz="1200" b="1" kern="1200">
                <a:solidFill>
                  <a:schemeClr val="tx1"/>
                </a:solidFill>
                <a:effectLst/>
                <a:latin typeface="+mn-lt"/>
                <a:ea typeface="+mn-ea"/>
                <a:cs typeface="+mn-cs"/>
              </a:rPr>
              <a:t>References:</a:t>
            </a:r>
          </a:p>
          <a:p>
            <a:pPr marL="171450" indent="-171450">
              <a:buFont typeface="Arial"/>
              <a:buChar char="•"/>
            </a:pPr>
            <a:r>
              <a:rPr lang="en-US" sz="1200" b="0" i="0" u="none" strike="noStrike" kern="1200" baseline="0">
                <a:solidFill>
                  <a:schemeClr val="tx1"/>
                </a:solidFill>
                <a:latin typeface="+mn-lt"/>
                <a:ea typeface="+mn-ea"/>
                <a:cs typeface="+mn-cs"/>
              </a:rPr>
              <a:t>Barst RJ, Mubarak KK, Machado RF, et al. Exercise capacity and hemodynamics in patients with sickle cell disease with pulmonary hypertension treated with bosentan: results of the ASSET studies. Br J Haematol. 2010;149(3):426-435. </a:t>
            </a:r>
          </a:p>
          <a:p>
            <a:pPr marL="171450" indent="-171450">
              <a:buFont typeface="Arial"/>
              <a:buChar char="•"/>
            </a:pPr>
            <a:r>
              <a:rPr lang="en-US" sz="1200" b="0" i="0" u="none" strike="noStrike" kern="1200" baseline="0">
                <a:solidFill>
                  <a:schemeClr val="tx1"/>
                </a:solidFill>
                <a:latin typeface="+mn-lt"/>
                <a:ea typeface="+mn-ea"/>
                <a:cs typeface="+mn-cs"/>
              </a:rPr>
              <a:t>Little JA, Hauser KP, Martyr SE, et al. Hematologic, biochemical, and cardiopulmonary effects of l‐arginine supplementation or phosphodiesterase 5 inhibition in patients with sickle cell disease who are on hydroxyurea therapy. Eur J Hematol. 2009;82(4):315-321. </a:t>
            </a:r>
          </a:p>
          <a:p>
            <a:pPr marL="171450" indent="-171450">
              <a:buFont typeface="Arial"/>
              <a:buChar char="•"/>
            </a:pPr>
            <a:r>
              <a:rPr lang="en-US" sz="1200" b="0" i="0" u="none" strike="noStrike" kern="1200" baseline="0">
                <a:solidFill>
                  <a:schemeClr val="tx1"/>
                </a:solidFill>
                <a:latin typeface="+mn-lt"/>
                <a:ea typeface="+mn-ea"/>
                <a:cs typeface="+mn-cs"/>
              </a:rPr>
              <a:t>Machado RF, Martyr S, Kato GJ, et al. Sildenafil therapy in patients with sickle cell disease and pulmonary hypertension. Br J Hematol. 2005;130(3):445-453.</a:t>
            </a:r>
          </a:p>
          <a:p>
            <a:pPr marL="171450" indent="-171450">
              <a:buFont typeface="Arial"/>
              <a:buChar char="•"/>
            </a:pPr>
            <a:r>
              <a:rPr lang="en-US" sz="1200" b="0" i="0" u="none" strike="noStrike" kern="1200" baseline="0">
                <a:solidFill>
                  <a:schemeClr val="tx1"/>
                </a:solidFill>
                <a:latin typeface="+mn-lt"/>
                <a:ea typeface="+mn-ea"/>
                <a:cs typeface="+mn-cs"/>
              </a:rPr>
              <a:t>Minniti CP, Machado RF, Coles WA, Sachdev V, Gladwin MT, Kato GJ. Endothelin receptor antagonists for pulmonary hypertension in adult patients with sickle cell disease. Br J Hematol. 2009;147(5):737-743.</a:t>
            </a:r>
          </a:p>
          <a:p>
            <a:pPr marL="171450" indent="-171450">
              <a:buFont typeface="Arial"/>
              <a:buChar char="•"/>
            </a:pPr>
            <a:r>
              <a:rPr lang="en-US" sz="1200" b="0" i="0" u="none" strike="noStrike" kern="1200" baseline="0">
                <a:solidFill>
                  <a:schemeClr val="tx1"/>
                </a:solidFill>
                <a:latin typeface="+mn-lt"/>
                <a:ea typeface="+mn-ea"/>
                <a:cs typeface="+mn-cs"/>
              </a:rPr>
              <a:t>Weir NA, Saiyed R, Alam S, et al. Prostacyclin-analog therapy in sickle cell pulmonary hypertension. Haematologica. 2017;102(5):e163-e165.</a:t>
            </a:r>
          </a:p>
          <a:p>
            <a:pPr marL="171450" indent="-171450">
              <a:buFont typeface="Arial"/>
              <a:buChar char="•"/>
            </a:pPr>
            <a:r>
              <a:rPr lang="en-US" sz="1200" b="0" i="0" u="none" strike="noStrike" kern="1200" baseline="0">
                <a:solidFill>
                  <a:schemeClr val="tx1"/>
                </a:solidFill>
                <a:latin typeface="+mn-lt"/>
                <a:ea typeface="+mn-ea"/>
                <a:cs typeface="+mn-cs"/>
              </a:rPr>
              <a:t>Machado RF, Barst RJ, Yovetich NA, et al. Hospitalization for pain in patients with sickle cell disease treated with sildenafil for elevated TRV and low exercise capacity. Blood. 2011;118(4):855-864.</a:t>
            </a:r>
          </a:p>
          <a:p>
            <a:pPr marL="171450" indent="-171450">
              <a:buFont typeface="Arial"/>
              <a:buChar char="•"/>
            </a:pPr>
            <a:r>
              <a:rPr lang="en-US" sz="1200" b="0" i="0" u="none" strike="noStrike" kern="1200" baseline="0">
                <a:solidFill>
                  <a:schemeClr val="tx1"/>
                </a:solidFill>
                <a:latin typeface="+mn-lt"/>
                <a:ea typeface="+mn-ea"/>
                <a:cs typeface="+mn-cs"/>
              </a:rPr>
              <a:t>Tsitsikas DA, Seligman H, Sirigireddy B, Odeh L, Nzouakou R, Amos RJ. Regular automated red cell exchange transfusion in the management of pulmonary hypertension in sickle cell disease. Br J Haematol. 2014;167(5):707-710.</a:t>
            </a:r>
            <a:endParaRPr lang="en-US" sz="1200" b="1"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E15D24C8-218F-4A4C-91D1-F59495A70D02}" type="slidenum">
              <a:rPr lang="en-US" smtClean="0"/>
              <a:t>39</a:t>
            </a:fld>
            <a:endParaRPr lang="en-US"/>
          </a:p>
        </p:txBody>
      </p:sp>
    </p:spTree>
    <p:extLst>
      <p:ext uri="{BB962C8B-B14F-4D97-AF65-F5344CB8AC3E}">
        <p14:creationId xmlns:p14="http://schemas.microsoft.com/office/powerpoint/2010/main" val="29103815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endParaRPr lang="en-US"/>
          </a:p>
        </p:txBody>
      </p:sp>
      <p:sp>
        <p:nvSpPr>
          <p:cNvPr id="4" name="Slide Number Placeholder 3"/>
          <p:cNvSpPr>
            <a:spLocks noGrp="1"/>
          </p:cNvSpPr>
          <p:nvPr>
            <p:ph type="sldNum" sz="quarter" idx="5"/>
          </p:nvPr>
        </p:nvSpPr>
        <p:spPr/>
        <p:txBody>
          <a:bodyPr/>
          <a:lstStyle/>
          <a:p>
            <a:fld id="{E15D24C8-218F-4A4C-91D1-F59495A70D02}" type="slidenum">
              <a:rPr lang="en-US" smtClean="0"/>
              <a:t>40</a:t>
            </a:fld>
            <a:endParaRPr lang="en-US"/>
          </a:p>
        </p:txBody>
      </p:sp>
    </p:spTree>
    <p:extLst>
      <p:ext uri="{BB962C8B-B14F-4D97-AF65-F5344CB8AC3E}">
        <p14:creationId xmlns:p14="http://schemas.microsoft.com/office/powerpoint/2010/main" val="17820191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5D24C8-218F-4A4C-91D1-F59495A70D02}" type="slidenum">
              <a:rPr lang="en-US" smtClean="0"/>
              <a:t>42</a:t>
            </a:fld>
            <a:endParaRPr lang="en-US"/>
          </a:p>
        </p:txBody>
      </p:sp>
    </p:spTree>
    <p:extLst>
      <p:ext uri="{BB962C8B-B14F-4D97-AF65-F5344CB8AC3E}">
        <p14:creationId xmlns:p14="http://schemas.microsoft.com/office/powerpoint/2010/main" val="15255450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5D24C8-218F-4A4C-91D1-F59495A70D02}" type="slidenum">
              <a:rPr lang="en-US" smtClean="0"/>
              <a:t>43</a:t>
            </a:fld>
            <a:endParaRPr lang="en-US"/>
          </a:p>
        </p:txBody>
      </p:sp>
    </p:spTree>
    <p:extLst>
      <p:ext uri="{BB962C8B-B14F-4D97-AF65-F5344CB8AC3E}">
        <p14:creationId xmlns:p14="http://schemas.microsoft.com/office/powerpoint/2010/main" val="2461956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5D24C8-218F-4A4C-91D1-F59495A70D02}" type="slidenum">
              <a:rPr lang="en-US" smtClean="0"/>
              <a:t>7</a:t>
            </a:fld>
            <a:endParaRPr lang="en-US"/>
          </a:p>
        </p:txBody>
      </p:sp>
    </p:spTree>
    <p:extLst>
      <p:ext uri="{BB962C8B-B14F-4D97-AF65-F5344CB8AC3E}">
        <p14:creationId xmlns:p14="http://schemas.microsoft.com/office/powerpoint/2010/main" val="1559089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5D24C8-218F-4A4C-91D1-F59495A70D02}" type="slidenum">
              <a:rPr lang="en-US" smtClean="0"/>
              <a:t>9</a:t>
            </a:fld>
            <a:endParaRPr lang="en-US"/>
          </a:p>
        </p:txBody>
      </p:sp>
    </p:spTree>
    <p:extLst>
      <p:ext uri="{BB962C8B-B14F-4D97-AF65-F5344CB8AC3E}">
        <p14:creationId xmlns:p14="http://schemas.microsoft.com/office/powerpoint/2010/main" val="1205424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5D24C8-218F-4A4C-91D1-F59495A70D02}" type="slidenum">
              <a:rPr lang="en-US" smtClean="0"/>
              <a:t>10</a:t>
            </a:fld>
            <a:endParaRPr lang="en-US"/>
          </a:p>
        </p:txBody>
      </p:sp>
    </p:spTree>
    <p:extLst>
      <p:ext uri="{BB962C8B-B14F-4D97-AF65-F5344CB8AC3E}">
        <p14:creationId xmlns:p14="http://schemas.microsoft.com/office/powerpoint/2010/main" val="528991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sz="1200" b="1" kern="1200">
                <a:solidFill>
                  <a:schemeClr val="tx1"/>
                </a:solidFill>
                <a:effectLst/>
                <a:latin typeface="+mn-lt"/>
                <a:ea typeface="+mn-ea"/>
                <a:cs typeface="+mn-cs"/>
              </a:rPr>
              <a:t>NOTES:</a:t>
            </a:r>
          </a:p>
          <a:p>
            <a:pPr marL="171450" indent="-171450">
              <a:buFont typeface="Arial"/>
              <a:buChar char="•"/>
            </a:pPr>
            <a:r>
              <a:rPr lang="en-US" sz="1200" kern="1200">
                <a:solidFill>
                  <a:schemeClr val="tx1"/>
                </a:solidFill>
                <a:effectLst/>
                <a:latin typeface="+mn-lt"/>
                <a:ea typeface="+mn-ea"/>
                <a:cs typeface="+mn-cs"/>
              </a:rPr>
              <a:t>The NHLBI 2014 expert panel report states that screening for albuminuria should occur annually beginning at 10 years of age in patients with SCD. However, more recent evidence suggests a potential benefit for</a:t>
            </a:r>
            <a:r>
              <a:rPr lang="en-US" sz="1200" kern="1200" baseline="0">
                <a:solidFill>
                  <a:schemeClr val="tx1"/>
                </a:solidFill>
                <a:effectLst/>
                <a:latin typeface="+mn-lt"/>
                <a:ea typeface="+mn-ea"/>
                <a:cs typeface="+mn-cs"/>
              </a:rPr>
              <a:t> </a:t>
            </a:r>
            <a:r>
              <a:rPr lang="en-US" sz="1200" kern="1200">
                <a:solidFill>
                  <a:schemeClr val="tx1"/>
                </a:solidFill>
                <a:effectLst/>
                <a:latin typeface="+mn-lt"/>
                <a:ea typeface="+mn-ea"/>
                <a:cs typeface="+mn-cs"/>
              </a:rPr>
              <a:t>earlier screening.</a:t>
            </a:r>
          </a:p>
          <a:p>
            <a:endParaRPr lang="en-US"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References: </a:t>
            </a:r>
          </a:p>
          <a:p>
            <a:pPr marL="171450" indent="-171450">
              <a:buFont typeface="Arial"/>
              <a:buChar char="•"/>
            </a:pPr>
            <a:r>
              <a:rPr lang="en-US" sz="1200" kern="1200">
                <a:solidFill>
                  <a:schemeClr val="tx1"/>
                </a:solidFill>
                <a:effectLst/>
                <a:latin typeface="+mn-lt"/>
                <a:ea typeface="+mn-ea"/>
                <a:cs typeface="+mn-cs"/>
              </a:rPr>
              <a:t>Lebensburger JD, Aban I, Pernell B, et al. Hyperfiltration during early childhood precedes albuminuria in pediatric sickle cell nephropathy. Am J Hematol. 2019;94(4):417-423.</a:t>
            </a:r>
          </a:p>
          <a:p>
            <a:pPr marL="171450" indent="-171450">
              <a:buFont typeface="Arial"/>
              <a:buChar char="•"/>
            </a:pPr>
            <a:r>
              <a:rPr lang="en-US" sz="1200" kern="1200">
                <a:solidFill>
                  <a:schemeClr val="tx1"/>
                </a:solidFill>
                <a:effectLst/>
                <a:latin typeface="+mn-lt"/>
                <a:ea typeface="+mn-ea"/>
                <a:cs typeface="+mn-cs"/>
              </a:rPr>
              <a:t>Zahr RS, Rampersaud E, Kang G, et al. Children with sickle cell anemia and APOL1 genetic variants develop albuminuria early in life. Haematologica. 2019;104(9):e385-e387.</a:t>
            </a:r>
          </a:p>
        </p:txBody>
      </p:sp>
      <p:sp>
        <p:nvSpPr>
          <p:cNvPr id="4" name="Slide Number Placeholder 3"/>
          <p:cNvSpPr>
            <a:spLocks noGrp="1"/>
          </p:cNvSpPr>
          <p:nvPr>
            <p:ph type="sldNum" sz="quarter" idx="10"/>
          </p:nvPr>
        </p:nvSpPr>
        <p:spPr/>
        <p:txBody>
          <a:bodyPr/>
          <a:lstStyle/>
          <a:p>
            <a:fld id="{E15D24C8-218F-4A4C-91D1-F59495A70D02}" type="slidenum">
              <a:rPr lang="en-US" smtClean="0"/>
              <a:t>11</a:t>
            </a:fld>
            <a:endParaRPr lang="en-US"/>
          </a:p>
        </p:txBody>
      </p:sp>
    </p:spTree>
    <p:extLst>
      <p:ext uri="{BB962C8B-B14F-4D97-AF65-F5344CB8AC3E}">
        <p14:creationId xmlns:p14="http://schemas.microsoft.com/office/powerpoint/2010/main" val="1004850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NOTES:</a:t>
            </a:r>
          </a:p>
          <a:p>
            <a:pPr marL="171450" indent="-171450">
              <a:buFont typeface="Arial"/>
              <a:buChar char="•"/>
            </a:pPr>
            <a:r>
              <a:rPr lang="en-US" sz="1200" b="0" i="0" u="none" strike="noStrike" kern="1200" baseline="0">
                <a:solidFill>
                  <a:schemeClr val="tx1"/>
                </a:solidFill>
                <a:latin typeface="+mn-lt"/>
                <a:ea typeface="+mn-ea"/>
                <a:cs typeface="+mn-cs"/>
              </a:rPr>
              <a:t>To allow consistent decisions among different screening questions, the ASH guideline panel developed a framework that supported forming recommendations based on association studies. </a:t>
            </a:r>
          </a:p>
          <a:p>
            <a:pPr marL="171450" indent="-171450">
              <a:buFont typeface="Arial"/>
              <a:buChar char="•"/>
            </a:pPr>
            <a:r>
              <a:rPr lang="en-US" sz="1200" b="0" i="0" u="none" strike="noStrike" kern="1200" baseline="0">
                <a:solidFill>
                  <a:schemeClr val="tx1"/>
                </a:solidFill>
                <a:latin typeface="+mn-lt"/>
                <a:ea typeface="+mn-ea"/>
                <a:cs typeface="+mn-cs"/>
              </a:rPr>
              <a:t>The framework was informed by the GRADE diagnosis Evidence-to-Decision (EtD) framework, the World Health Organization, and the US Preventive Services Task Force criteria and manual for screening tests. </a:t>
            </a:r>
          </a:p>
          <a:p>
            <a:pPr marL="171450" indent="-171450">
              <a:buFont typeface="Arial"/>
              <a:buChar char="•"/>
            </a:pPr>
            <a:r>
              <a:rPr lang="en-US" sz="1200" b="0" i="0" u="none" strike="noStrike" kern="1200" baseline="0">
                <a:solidFill>
                  <a:schemeClr val="tx1"/>
                </a:solidFill>
                <a:latin typeface="+mn-lt"/>
                <a:ea typeface="+mn-ea"/>
                <a:cs typeface="+mn-cs"/>
              </a:rPr>
              <a:t>The above summarizes the criteria used to determine when screening is justified.</a:t>
            </a:r>
            <a:endParaRPr lang="en-US"/>
          </a:p>
        </p:txBody>
      </p:sp>
      <p:sp>
        <p:nvSpPr>
          <p:cNvPr id="4" name="Slide Number Placeholder 3"/>
          <p:cNvSpPr>
            <a:spLocks noGrp="1"/>
          </p:cNvSpPr>
          <p:nvPr>
            <p:ph type="sldNum" sz="quarter" idx="10"/>
          </p:nvPr>
        </p:nvSpPr>
        <p:spPr/>
        <p:txBody>
          <a:bodyPr/>
          <a:lstStyle/>
          <a:p>
            <a:fld id="{E15D24C8-218F-4A4C-91D1-F59495A70D02}" type="slidenum">
              <a:rPr lang="en-US" smtClean="0"/>
              <a:t>12</a:t>
            </a:fld>
            <a:endParaRPr lang="en-US"/>
          </a:p>
        </p:txBody>
      </p:sp>
    </p:spTree>
    <p:extLst>
      <p:ext uri="{BB962C8B-B14F-4D97-AF65-F5344CB8AC3E}">
        <p14:creationId xmlns:p14="http://schemas.microsoft.com/office/powerpoint/2010/main" val="2102361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NOTES:</a:t>
            </a:r>
          </a:p>
          <a:p>
            <a:pPr marL="171450" indent="-171450">
              <a:buFont typeface="Arial"/>
              <a:buChar char="•"/>
            </a:pPr>
            <a:r>
              <a:rPr lang="en-US" sz="1200" kern="1200">
                <a:solidFill>
                  <a:schemeClr val="tx1"/>
                </a:solidFill>
                <a:effectLst/>
                <a:latin typeface="+mn-lt"/>
                <a:ea typeface="+mn-ea"/>
                <a:cs typeface="+mn-cs"/>
              </a:rPr>
              <a:t>The ASH guideline panel placed high value on having</a:t>
            </a:r>
            <a:r>
              <a:rPr lang="en-US" sz="1200" kern="1200" baseline="0">
                <a:solidFill>
                  <a:schemeClr val="tx1"/>
                </a:solidFill>
                <a:effectLst/>
                <a:latin typeface="+mn-lt"/>
                <a:ea typeface="+mn-ea"/>
                <a:cs typeface="+mn-cs"/>
              </a:rPr>
              <a:t> </a:t>
            </a:r>
            <a:r>
              <a:rPr lang="en-US" sz="1200" kern="1200">
                <a:solidFill>
                  <a:schemeClr val="tx1"/>
                </a:solidFill>
                <a:effectLst/>
                <a:latin typeface="+mn-lt"/>
                <a:ea typeface="+mn-ea"/>
                <a:cs typeface="+mn-cs"/>
              </a:rPr>
              <a:t>screening tests meet 2 criteria: (1) high certainty that individuals with a positive screening test would receive different management than those with a negative test and (2) high certainty that there is an effective treatment/management for the condition that improves outcomes if administered earlier rather than when the condition is clinically apparent.</a:t>
            </a:r>
          </a:p>
        </p:txBody>
      </p:sp>
      <p:sp>
        <p:nvSpPr>
          <p:cNvPr id="4" name="Slide Number Placeholder 3"/>
          <p:cNvSpPr>
            <a:spLocks noGrp="1"/>
          </p:cNvSpPr>
          <p:nvPr>
            <p:ph type="sldNum" sz="quarter" idx="5"/>
          </p:nvPr>
        </p:nvSpPr>
        <p:spPr/>
        <p:txBody>
          <a:bodyPr/>
          <a:lstStyle/>
          <a:p>
            <a:fld id="{E15D24C8-218F-4A4C-91D1-F59495A70D02}" type="slidenum">
              <a:rPr lang="en-US" smtClean="0"/>
              <a:t>13</a:t>
            </a:fld>
            <a:endParaRPr lang="en-US"/>
          </a:p>
        </p:txBody>
      </p:sp>
    </p:spTree>
    <p:extLst>
      <p:ext uri="{BB962C8B-B14F-4D97-AF65-F5344CB8AC3E}">
        <p14:creationId xmlns:p14="http://schemas.microsoft.com/office/powerpoint/2010/main" val="183432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5D24C8-218F-4A4C-91D1-F59495A70D02}" type="slidenum">
              <a:rPr lang="en-US" smtClean="0"/>
              <a:t>14</a:t>
            </a:fld>
            <a:endParaRPr lang="en-US"/>
          </a:p>
        </p:txBody>
      </p:sp>
    </p:spTree>
    <p:extLst>
      <p:ext uri="{BB962C8B-B14F-4D97-AF65-F5344CB8AC3E}">
        <p14:creationId xmlns:p14="http://schemas.microsoft.com/office/powerpoint/2010/main" val="4169839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167300"/>
            <a:ext cx="10363200" cy="891931"/>
          </a:xfrm>
          <a:prstGeom prst="rect">
            <a:avLst/>
          </a:prstGeom>
        </p:spPr>
        <p:txBody>
          <a:bodyPr>
            <a:normAutofit/>
          </a:bodyPr>
          <a:lstStyle>
            <a:lvl1pPr algn="l">
              <a:defRPr sz="3733" b="0" i="0" cap="none" baseline="0">
                <a:solidFill>
                  <a:srgbClr val="E33D33"/>
                </a:solidFill>
                <a:latin typeface="+mj-lt"/>
                <a:cs typeface="Arial"/>
              </a:defRPr>
            </a:lvl1pPr>
          </a:lstStyle>
          <a:p>
            <a:r>
              <a:rPr lang="en-US"/>
              <a:t>Click to edit Master title style</a:t>
            </a:r>
          </a:p>
        </p:txBody>
      </p:sp>
      <p:sp>
        <p:nvSpPr>
          <p:cNvPr id="3" name="Subtitle 2"/>
          <p:cNvSpPr>
            <a:spLocks noGrp="1"/>
          </p:cNvSpPr>
          <p:nvPr>
            <p:ph type="subTitle" idx="1"/>
          </p:nvPr>
        </p:nvSpPr>
        <p:spPr>
          <a:xfrm>
            <a:off x="914400" y="4338209"/>
            <a:ext cx="8534400" cy="1073769"/>
          </a:xfrm>
          <a:prstGeom prst="rect">
            <a:avLst/>
          </a:prstGeom>
        </p:spPr>
        <p:txBody>
          <a:bodyPr>
            <a:normAutofit/>
          </a:bodyPr>
          <a:lstStyle>
            <a:lvl1pPr marL="0" indent="0" algn="l">
              <a:buNone/>
              <a:defRPr sz="2400" cap="all" baseline="0">
                <a:solidFill>
                  <a:schemeClr val="bg1">
                    <a:lumMod val="50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281549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8DF292-DD00-F243-AFC7-49AF19059419}"/>
              </a:ext>
            </a:extLst>
          </p:cNvPr>
          <p:cNvPicPr>
            <a:picLocks noChangeAspect="1"/>
          </p:cNvPicPr>
          <p:nvPr userDrawn="1"/>
        </p:nvPicPr>
        <p:blipFill>
          <a:blip r:embed="rId2"/>
          <a:stretch>
            <a:fillRect/>
          </a:stretch>
        </p:blipFill>
        <p:spPr>
          <a:xfrm>
            <a:off x="223520" y="451843"/>
            <a:ext cx="2956716" cy="562239"/>
          </a:xfrm>
          <a:prstGeom prst="rect">
            <a:avLst/>
          </a:prstGeom>
        </p:spPr>
      </p:pic>
      <p:sp>
        <p:nvSpPr>
          <p:cNvPr id="7" name="Title 1"/>
          <p:cNvSpPr>
            <a:spLocks noGrp="1"/>
          </p:cNvSpPr>
          <p:nvPr>
            <p:ph type="title"/>
          </p:nvPr>
        </p:nvSpPr>
        <p:spPr>
          <a:xfrm>
            <a:off x="419100" y="1340569"/>
            <a:ext cx="10972800" cy="713539"/>
          </a:xfrm>
          <a:prstGeom prst="rect">
            <a:avLst/>
          </a:prstGeom>
        </p:spPr>
        <p:txBody>
          <a:bodyPr lIns="0"/>
          <a:lstStyle>
            <a:lvl1pPr>
              <a:defRPr sz="2667" b="0" cap="none" baseline="0">
                <a:solidFill>
                  <a:srgbClr val="E53E31"/>
                </a:solidFill>
                <a:latin typeface="+mj-lt"/>
              </a:defRPr>
            </a:lvl1pPr>
          </a:lstStyle>
          <a:p>
            <a:r>
              <a:rPr lang="en-US"/>
              <a:t>Click to edit Master title style</a:t>
            </a:r>
          </a:p>
        </p:txBody>
      </p:sp>
      <p:sp>
        <p:nvSpPr>
          <p:cNvPr id="8" name="Content Placeholder 2"/>
          <p:cNvSpPr>
            <a:spLocks noGrp="1"/>
          </p:cNvSpPr>
          <p:nvPr>
            <p:ph idx="1" hasCustomPrompt="1"/>
          </p:nvPr>
        </p:nvSpPr>
        <p:spPr>
          <a:xfrm>
            <a:off x="419100" y="2033094"/>
            <a:ext cx="10972800" cy="3954624"/>
          </a:xfrm>
          <a:prstGeom prst="rect">
            <a:avLst/>
          </a:prstGeom>
        </p:spPr>
        <p:txBody>
          <a:bodyPr lIns="0" tIns="0" rIns="0" bIns="0"/>
          <a:lstStyle>
            <a:lvl1pPr>
              <a:defRPr sz="2667">
                <a:solidFill>
                  <a:schemeClr val="bg1">
                    <a:lumMod val="50000"/>
                  </a:schemeClr>
                </a:solidFill>
              </a:defRPr>
            </a:lvl1pPr>
            <a:lvl2pPr>
              <a:defRPr sz="2400">
                <a:solidFill>
                  <a:schemeClr val="bg1">
                    <a:lumMod val="50000"/>
                  </a:schemeClr>
                </a:solidFill>
              </a:defRPr>
            </a:lvl2pPr>
            <a:lvl3pPr>
              <a:defRPr sz="2133">
                <a:solidFill>
                  <a:schemeClr val="bg1">
                    <a:lumMod val="50000"/>
                  </a:schemeClr>
                </a:solidFill>
              </a:defRPr>
            </a:lvl3pPr>
            <a:lvl4pPr>
              <a:defRPr sz="1867">
                <a:solidFill>
                  <a:schemeClr val="bg1">
                    <a:lumMod val="50000"/>
                  </a:schemeClr>
                </a:solidFill>
              </a:defRPr>
            </a:lvl4pPr>
            <a:lvl5pPr>
              <a:defRPr sz="1867">
                <a:solidFill>
                  <a:schemeClr val="bg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1511110"/>
      </p:ext>
    </p:extLst>
  </p:cSld>
  <p:clrMapOvr>
    <a:masterClrMapping/>
  </p:clrMapOvr>
  <p:extLst>
    <p:ext uri="{DCECCB84-F9BA-43D5-87BE-67443E8EF086}">
      <p15:sldGuideLst xmlns:p15="http://schemas.microsoft.com/office/powerpoint/2012/main">
        <p15:guide id="1" orient="horz" pos="840">
          <p15:clr>
            <a:srgbClr val="FBAE40"/>
          </p15:clr>
        </p15:guide>
        <p15:guide id="2" pos="264">
          <p15:clr>
            <a:srgbClr val="FBAE40"/>
          </p15:clr>
        </p15:guide>
        <p15:guide id="4" orient="horz" pos="1176">
          <p15:clr>
            <a:srgbClr val="FBAE40"/>
          </p15:clr>
        </p15:guide>
        <p15:guide id="5" orient="horz" pos="1272">
          <p15:clr>
            <a:srgbClr val="FBAE40"/>
          </p15:clr>
        </p15:guide>
        <p15:guide id="6" orient="horz" pos="2136">
          <p15:clr>
            <a:srgbClr val="FBAE40"/>
          </p15:clr>
        </p15:guide>
        <p15:guide id="7" orient="horz" pos="3984">
          <p15:clr>
            <a:srgbClr val="FBAE40"/>
          </p15:clr>
        </p15:guide>
        <p15:guide id="8" pos="5112">
          <p15:clr>
            <a:srgbClr val="FBAE40"/>
          </p15:clr>
        </p15:guide>
        <p15:guide id="9" pos="52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267" b="0" cap="all">
                <a:solidFill>
                  <a:srgbClr val="E33D33"/>
                </a:solidFill>
              </a:defRPr>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bg1">
                    <a:lumMod val="50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pic>
        <p:nvPicPr>
          <p:cNvPr id="5" name="Picture 4">
            <a:extLst>
              <a:ext uri="{FF2B5EF4-FFF2-40B4-BE49-F238E27FC236}">
                <a16:creationId xmlns:a16="http://schemas.microsoft.com/office/drawing/2014/main" id="{D0282C65-7188-8A49-9928-AC46509C026D}"/>
              </a:ext>
            </a:extLst>
          </p:cNvPr>
          <p:cNvPicPr>
            <a:picLocks noChangeAspect="1"/>
          </p:cNvPicPr>
          <p:nvPr userDrawn="1"/>
        </p:nvPicPr>
        <p:blipFill>
          <a:blip r:embed="rId2"/>
          <a:stretch>
            <a:fillRect/>
          </a:stretch>
        </p:blipFill>
        <p:spPr>
          <a:xfrm>
            <a:off x="223520" y="451843"/>
            <a:ext cx="2956716" cy="562239"/>
          </a:xfrm>
          <a:prstGeom prst="rect">
            <a:avLst/>
          </a:prstGeom>
        </p:spPr>
      </p:pic>
    </p:spTree>
    <p:extLst>
      <p:ext uri="{BB962C8B-B14F-4D97-AF65-F5344CB8AC3E}">
        <p14:creationId xmlns:p14="http://schemas.microsoft.com/office/powerpoint/2010/main" val="24792746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522609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l" defTabSz="609585" rtl="0" eaLnBrk="0" fontAlgn="base" hangingPunct="0">
        <a:spcBef>
          <a:spcPct val="0"/>
        </a:spcBef>
        <a:spcAft>
          <a:spcPct val="0"/>
        </a:spcAft>
        <a:defRPr sz="4267" kern="1200">
          <a:solidFill>
            <a:srgbClr val="CD113B"/>
          </a:solidFill>
          <a:latin typeface="Arial"/>
          <a:ea typeface="Geneva" pitchFamily="37" charset="-128"/>
          <a:cs typeface="Arial"/>
        </a:defRPr>
      </a:lvl1pPr>
      <a:lvl2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2pPr>
      <a:lvl3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3pPr>
      <a:lvl4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4pPr>
      <a:lvl5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5pPr>
      <a:lvl6pPr marL="609585" algn="l" defTabSz="609585" rtl="0" fontAlgn="base">
        <a:spcBef>
          <a:spcPct val="0"/>
        </a:spcBef>
        <a:spcAft>
          <a:spcPct val="0"/>
        </a:spcAft>
        <a:defRPr sz="4267">
          <a:solidFill>
            <a:srgbClr val="800000"/>
          </a:solidFill>
          <a:latin typeface="Times New Roman" pitchFamily="37" charset="0"/>
          <a:ea typeface="Geneva" pitchFamily="37" charset="-128"/>
        </a:defRPr>
      </a:lvl6pPr>
      <a:lvl7pPr marL="1219170" algn="l" defTabSz="609585" rtl="0" fontAlgn="base">
        <a:spcBef>
          <a:spcPct val="0"/>
        </a:spcBef>
        <a:spcAft>
          <a:spcPct val="0"/>
        </a:spcAft>
        <a:defRPr sz="4267">
          <a:solidFill>
            <a:srgbClr val="800000"/>
          </a:solidFill>
          <a:latin typeface="Times New Roman" pitchFamily="37" charset="0"/>
          <a:ea typeface="Geneva" pitchFamily="37" charset="-128"/>
        </a:defRPr>
      </a:lvl7pPr>
      <a:lvl8pPr marL="1828754" algn="l" defTabSz="609585" rtl="0" fontAlgn="base">
        <a:spcBef>
          <a:spcPct val="0"/>
        </a:spcBef>
        <a:spcAft>
          <a:spcPct val="0"/>
        </a:spcAft>
        <a:defRPr sz="4267">
          <a:solidFill>
            <a:srgbClr val="800000"/>
          </a:solidFill>
          <a:latin typeface="Times New Roman" pitchFamily="37" charset="0"/>
          <a:ea typeface="Geneva" pitchFamily="37" charset="-128"/>
        </a:defRPr>
      </a:lvl8pPr>
      <a:lvl9pPr marL="2438339" algn="l" defTabSz="609585" rtl="0" fontAlgn="base">
        <a:spcBef>
          <a:spcPct val="0"/>
        </a:spcBef>
        <a:spcAft>
          <a:spcPct val="0"/>
        </a:spcAft>
        <a:defRPr sz="4267">
          <a:solidFill>
            <a:srgbClr val="800000"/>
          </a:solidFill>
          <a:latin typeface="Times New Roman" pitchFamily="37" charset="0"/>
          <a:ea typeface="Geneva" pitchFamily="37" charset="-128"/>
        </a:defRPr>
      </a:lvl9pPr>
    </p:titleStyle>
    <p:bodyStyle>
      <a:lvl1pPr marL="457189" indent="-457189" algn="l" defTabSz="609585" rtl="0" eaLnBrk="0" fontAlgn="base" hangingPunct="0">
        <a:spcBef>
          <a:spcPct val="20000"/>
        </a:spcBef>
        <a:spcAft>
          <a:spcPct val="0"/>
        </a:spcAft>
        <a:buFont typeface="Arial" charset="0"/>
        <a:buChar char="•"/>
        <a:defRPr sz="3200" kern="1200">
          <a:solidFill>
            <a:schemeClr val="tx1"/>
          </a:solidFill>
          <a:latin typeface="+mn-lt"/>
          <a:ea typeface="Geneva" pitchFamily="37" charset="-128"/>
          <a:cs typeface="Geneva" pitchFamily="37" charset="-128"/>
        </a:defRPr>
      </a:lvl1pPr>
      <a:lvl2pPr marL="990575" indent="-380990" algn="l" defTabSz="609585" rtl="0" eaLnBrk="0" fontAlgn="base" hangingPunct="0">
        <a:spcBef>
          <a:spcPct val="20000"/>
        </a:spcBef>
        <a:spcAft>
          <a:spcPct val="0"/>
        </a:spcAft>
        <a:buFont typeface="Arial" charset="0"/>
        <a:buChar char="–"/>
        <a:defRPr sz="2667" kern="1200">
          <a:solidFill>
            <a:schemeClr val="tx1"/>
          </a:solidFill>
          <a:latin typeface="+mn-lt"/>
          <a:ea typeface="Geneva" pitchFamily="37" charset="-128"/>
          <a:cs typeface="+mn-cs"/>
        </a:defRPr>
      </a:lvl2pPr>
      <a:lvl3pPr marL="1523962" indent="-304792" algn="l" defTabSz="609585" rtl="0" eaLnBrk="0" fontAlgn="base" hangingPunct="0">
        <a:spcBef>
          <a:spcPct val="20000"/>
        </a:spcBef>
        <a:spcAft>
          <a:spcPct val="0"/>
        </a:spcAft>
        <a:buFont typeface="Arial" charset="0"/>
        <a:buChar char="•"/>
        <a:defRPr kern="1200">
          <a:solidFill>
            <a:schemeClr val="tx1"/>
          </a:solidFill>
          <a:latin typeface="+mn-lt"/>
          <a:ea typeface="Geneva" pitchFamily="37" charset="-128"/>
          <a:cs typeface="+mn-cs"/>
        </a:defRPr>
      </a:lvl3pPr>
      <a:lvl4pPr marL="2133547" indent="-304792" algn="l" defTabSz="609585" rtl="0" eaLnBrk="0" fontAlgn="base" hangingPunct="0">
        <a:spcBef>
          <a:spcPct val="20000"/>
        </a:spcBef>
        <a:spcAft>
          <a:spcPct val="0"/>
        </a:spcAft>
        <a:buFont typeface="Arial" charset="0"/>
        <a:buChar char="–"/>
        <a:defRPr sz="2133" kern="1200">
          <a:solidFill>
            <a:schemeClr val="tx1"/>
          </a:solidFill>
          <a:latin typeface="+mn-lt"/>
          <a:ea typeface="Geneva" pitchFamily="37" charset="-128"/>
          <a:cs typeface="+mn-cs"/>
        </a:defRPr>
      </a:lvl4pPr>
      <a:lvl5pPr marL="2743131" indent="-304792" algn="l" defTabSz="609585" rtl="0" eaLnBrk="0" fontAlgn="base" hangingPunct="0">
        <a:spcBef>
          <a:spcPct val="20000"/>
        </a:spcBef>
        <a:spcAft>
          <a:spcPct val="0"/>
        </a:spcAft>
        <a:buFont typeface="Arial" charset="0"/>
        <a:buChar char="»"/>
        <a:defRPr sz="2133" kern="1200">
          <a:solidFill>
            <a:schemeClr val="tx1"/>
          </a:solidFill>
          <a:latin typeface="+mn-lt"/>
          <a:ea typeface="Geneva" pitchFamily="37"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ashpublications.org/bloodadvances/article/3/23/3867/429210/American-Society-of-Hematology-2019-guidelines-for"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hematology.org/scdguideline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E9BEB14-5641-7D45-B502-6A038606D2D4}"/>
              </a:ext>
            </a:extLst>
          </p:cNvPr>
          <p:cNvSpPr txBox="1">
            <a:spLocks/>
          </p:cNvSpPr>
          <p:nvPr/>
        </p:nvSpPr>
        <p:spPr>
          <a:xfrm>
            <a:off x="914400" y="3167300"/>
            <a:ext cx="10363200" cy="891931"/>
          </a:xfrm>
          <a:prstGeom prst="rect">
            <a:avLst/>
          </a:prstGeom>
        </p:spPr>
        <p:txBody>
          <a:bodyPr>
            <a:noAutofit/>
          </a:bodyPr>
          <a:lstStyle>
            <a:lvl1pPr algn="l" defTabSz="609585" rtl="0" eaLnBrk="0" fontAlgn="base" hangingPunct="0">
              <a:spcBef>
                <a:spcPct val="0"/>
              </a:spcBef>
              <a:spcAft>
                <a:spcPct val="0"/>
              </a:spcAft>
              <a:defRPr sz="3733" b="0" i="0" kern="1200" cap="none" baseline="0">
                <a:solidFill>
                  <a:srgbClr val="E33D33"/>
                </a:solidFill>
                <a:latin typeface="+mj-lt"/>
                <a:ea typeface="Geneva" pitchFamily="37" charset="-128"/>
                <a:cs typeface="Arial"/>
              </a:defRPr>
            </a:lvl1pPr>
            <a:lvl2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2pPr>
            <a:lvl3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3pPr>
            <a:lvl4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4pPr>
            <a:lvl5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5pPr>
            <a:lvl6pPr marL="609585" algn="l" defTabSz="609585" rtl="0" fontAlgn="base">
              <a:spcBef>
                <a:spcPct val="0"/>
              </a:spcBef>
              <a:spcAft>
                <a:spcPct val="0"/>
              </a:spcAft>
              <a:defRPr sz="4267">
                <a:solidFill>
                  <a:srgbClr val="800000"/>
                </a:solidFill>
                <a:latin typeface="Times New Roman" pitchFamily="37" charset="0"/>
                <a:ea typeface="Geneva" pitchFamily="37" charset="-128"/>
              </a:defRPr>
            </a:lvl6pPr>
            <a:lvl7pPr marL="1219170" algn="l" defTabSz="609585" rtl="0" fontAlgn="base">
              <a:spcBef>
                <a:spcPct val="0"/>
              </a:spcBef>
              <a:spcAft>
                <a:spcPct val="0"/>
              </a:spcAft>
              <a:defRPr sz="4267">
                <a:solidFill>
                  <a:srgbClr val="800000"/>
                </a:solidFill>
                <a:latin typeface="Times New Roman" pitchFamily="37" charset="0"/>
                <a:ea typeface="Geneva" pitchFamily="37" charset="-128"/>
              </a:defRPr>
            </a:lvl7pPr>
            <a:lvl8pPr marL="1828754" algn="l" defTabSz="609585" rtl="0" fontAlgn="base">
              <a:spcBef>
                <a:spcPct val="0"/>
              </a:spcBef>
              <a:spcAft>
                <a:spcPct val="0"/>
              </a:spcAft>
              <a:defRPr sz="4267">
                <a:solidFill>
                  <a:srgbClr val="800000"/>
                </a:solidFill>
                <a:latin typeface="Times New Roman" pitchFamily="37" charset="0"/>
                <a:ea typeface="Geneva" pitchFamily="37" charset="-128"/>
              </a:defRPr>
            </a:lvl8pPr>
            <a:lvl9pPr marL="2438339" algn="l" defTabSz="609585" rtl="0" fontAlgn="base">
              <a:spcBef>
                <a:spcPct val="0"/>
              </a:spcBef>
              <a:spcAft>
                <a:spcPct val="0"/>
              </a:spcAft>
              <a:defRPr sz="4267">
                <a:solidFill>
                  <a:srgbClr val="800000"/>
                </a:solidFill>
                <a:latin typeface="Times New Roman" pitchFamily="37" charset="0"/>
                <a:ea typeface="Geneva" pitchFamily="37" charset="-128"/>
              </a:defRPr>
            </a:lvl9pPr>
          </a:lstStyle>
          <a:p>
            <a:pPr marL="0" marR="0" lvl="0" indent="0" algn="l" defTabSz="609585" rtl="0" eaLnBrk="0" fontAlgn="base" latinLnBrk="0" hangingPunct="0">
              <a:lnSpc>
                <a:spcPct val="100000"/>
              </a:lnSpc>
              <a:spcBef>
                <a:spcPct val="0"/>
              </a:spcBef>
              <a:spcAft>
                <a:spcPct val="0"/>
              </a:spcAft>
              <a:buClrTx/>
              <a:buSzTx/>
              <a:buFontTx/>
              <a:buNone/>
              <a:tabLst/>
              <a:defRPr/>
            </a:pPr>
            <a:r>
              <a:rPr lang="en-CA" sz="4000">
                <a:latin typeface="Calibri"/>
              </a:rPr>
              <a:t>Cardiopulmonary and Kidney Disease</a:t>
            </a:r>
            <a:endParaRPr kumimoji="0" lang="en-CA" sz="4000" b="0" i="0" u="none" strike="noStrike" kern="1200" cap="none" spc="0" normalizeH="0" baseline="0" noProof="0">
              <a:ln>
                <a:noFill/>
              </a:ln>
              <a:solidFill>
                <a:srgbClr val="E33D33"/>
              </a:solidFill>
              <a:effectLst/>
              <a:uLnTx/>
              <a:uFillTx/>
              <a:latin typeface="Calibri"/>
              <a:ea typeface="Geneva" pitchFamily="37" charset="-128"/>
              <a:cs typeface="Arial"/>
            </a:endParaRPr>
          </a:p>
        </p:txBody>
      </p:sp>
      <p:sp>
        <p:nvSpPr>
          <p:cNvPr id="5" name="Subtitle 2">
            <a:extLst>
              <a:ext uri="{FF2B5EF4-FFF2-40B4-BE49-F238E27FC236}">
                <a16:creationId xmlns:a16="http://schemas.microsoft.com/office/drawing/2014/main" id="{3A26CC8A-C337-4148-B5C7-460616D0BD48}"/>
              </a:ext>
            </a:extLst>
          </p:cNvPr>
          <p:cNvSpPr txBox="1">
            <a:spLocks/>
          </p:cNvSpPr>
          <p:nvPr/>
        </p:nvSpPr>
        <p:spPr>
          <a:xfrm>
            <a:off x="997528" y="4066360"/>
            <a:ext cx="8528857" cy="2791640"/>
          </a:xfrm>
          <a:prstGeom prst="rect">
            <a:avLst/>
          </a:prstGeom>
        </p:spPr>
        <p:txBody>
          <a:bodyPr>
            <a:noAutofit/>
          </a:bodyPr>
          <a:lstStyle>
            <a:lvl1pPr marL="0" indent="0" algn="ctr" defTabSz="609585" rtl="0" eaLnBrk="0" fontAlgn="base" hangingPunct="0">
              <a:spcBef>
                <a:spcPct val="20000"/>
              </a:spcBef>
              <a:spcAft>
                <a:spcPct val="0"/>
              </a:spcAft>
              <a:buFont typeface="Arial" charset="0"/>
              <a:buNone/>
              <a:defRPr sz="2400" kern="1200" cap="all" baseline="0">
                <a:solidFill>
                  <a:schemeClr val="bg1">
                    <a:lumMod val="50000"/>
                  </a:schemeClr>
                </a:solidFill>
                <a:latin typeface="+mn-lt"/>
                <a:ea typeface="Geneva" pitchFamily="37" charset="-128"/>
                <a:cs typeface="Geneva" pitchFamily="37" charset="-128"/>
              </a:defRPr>
            </a:lvl1pPr>
            <a:lvl2pPr marL="609585" indent="0" algn="ctr" defTabSz="609585" rtl="0" eaLnBrk="0" fontAlgn="base" hangingPunct="0">
              <a:spcBef>
                <a:spcPct val="20000"/>
              </a:spcBef>
              <a:spcAft>
                <a:spcPct val="0"/>
              </a:spcAft>
              <a:buFont typeface="Arial" charset="0"/>
              <a:buNone/>
              <a:defRPr sz="2667" kern="1200">
                <a:solidFill>
                  <a:schemeClr val="tx1">
                    <a:tint val="75000"/>
                  </a:schemeClr>
                </a:solidFill>
                <a:latin typeface="+mn-lt"/>
                <a:ea typeface="Geneva" pitchFamily="37" charset="-128"/>
                <a:cs typeface="+mn-cs"/>
              </a:defRPr>
            </a:lvl2pPr>
            <a:lvl3pPr marL="1219170" indent="0" algn="ctr" defTabSz="609585" rtl="0" eaLnBrk="0" fontAlgn="base" hangingPunct="0">
              <a:spcBef>
                <a:spcPct val="20000"/>
              </a:spcBef>
              <a:spcAft>
                <a:spcPct val="0"/>
              </a:spcAft>
              <a:buFont typeface="Arial" charset="0"/>
              <a:buNone/>
              <a:defRPr kern="1200">
                <a:solidFill>
                  <a:schemeClr val="tx1">
                    <a:tint val="75000"/>
                  </a:schemeClr>
                </a:solidFill>
                <a:latin typeface="+mn-lt"/>
                <a:ea typeface="Geneva" pitchFamily="37" charset="-128"/>
                <a:cs typeface="+mn-cs"/>
              </a:defRPr>
            </a:lvl3pPr>
            <a:lvl4pPr marL="1828754" indent="0" algn="ctr" defTabSz="609585" rtl="0" eaLnBrk="0" fontAlgn="base" hangingPunct="0">
              <a:spcBef>
                <a:spcPct val="20000"/>
              </a:spcBef>
              <a:spcAft>
                <a:spcPct val="0"/>
              </a:spcAft>
              <a:buFont typeface="Arial" charset="0"/>
              <a:buNone/>
              <a:defRPr sz="2133" kern="1200">
                <a:solidFill>
                  <a:schemeClr val="tx1">
                    <a:tint val="75000"/>
                  </a:schemeClr>
                </a:solidFill>
                <a:latin typeface="+mn-lt"/>
                <a:ea typeface="Geneva" pitchFamily="37" charset="-128"/>
                <a:cs typeface="+mn-cs"/>
              </a:defRPr>
            </a:lvl4pPr>
            <a:lvl5pPr marL="2438339" indent="0" algn="ctr" defTabSz="609585" rtl="0" eaLnBrk="0" fontAlgn="base" hangingPunct="0">
              <a:spcBef>
                <a:spcPct val="20000"/>
              </a:spcBef>
              <a:spcAft>
                <a:spcPct val="0"/>
              </a:spcAft>
              <a:buFont typeface="Arial" charset="0"/>
              <a:buNone/>
              <a:defRPr sz="2133" kern="1200">
                <a:solidFill>
                  <a:schemeClr val="tx1">
                    <a:tint val="75000"/>
                  </a:schemeClr>
                </a:solidFill>
                <a:latin typeface="+mn-lt"/>
                <a:ea typeface="Geneva" pitchFamily="37" charset="-128"/>
                <a:cs typeface="+mn-cs"/>
              </a:defRPr>
            </a:lvl5pPr>
            <a:lvl6pPr marL="3047924"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6pPr>
            <a:lvl7pPr marL="3657509"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7pPr>
            <a:lvl8pPr marL="4267093"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8pPr>
            <a:lvl9pPr marL="4876678"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9pPr>
          </a:lstStyle>
          <a:p>
            <a:pPr marL="0" marR="0" lvl="0" indent="0" algn="l" defTabSz="609585" rtl="0" eaLnBrk="0" fontAlgn="base" latinLnBrk="0" hangingPunct="0">
              <a:lnSpc>
                <a:spcPct val="100000"/>
              </a:lnSpc>
              <a:spcBef>
                <a:spcPct val="20000"/>
              </a:spcBef>
              <a:spcAft>
                <a:spcPct val="0"/>
              </a:spcAft>
              <a:buClrTx/>
              <a:buSzTx/>
              <a:buFont typeface="Arial" charset="0"/>
              <a:buNone/>
              <a:tabLst/>
              <a:defRPr/>
            </a:pPr>
            <a:r>
              <a:rPr kumimoji="0" lang="en-CA" sz="2400" b="1" i="1" u="none" strike="noStrike" kern="1200" cap="none" spc="0" normalizeH="0" baseline="0" noProof="0">
                <a:ln>
                  <a:noFill/>
                </a:ln>
                <a:solidFill>
                  <a:prstClr val="white">
                    <a:lumMod val="50000"/>
                  </a:prstClr>
                </a:solidFill>
                <a:effectLst/>
                <a:uLnTx/>
                <a:uFillTx/>
                <a:latin typeface="Calibri"/>
                <a:ea typeface="Geneva" pitchFamily="37" charset="-128"/>
              </a:rPr>
              <a:t>An Educational Slide Set </a:t>
            </a:r>
          </a:p>
          <a:p>
            <a:pPr marL="0" marR="0" lvl="0" indent="0" algn="l" defTabSz="609585" rtl="0" eaLnBrk="0" fontAlgn="base" latinLnBrk="0" hangingPunct="0">
              <a:lnSpc>
                <a:spcPct val="100000"/>
              </a:lnSpc>
              <a:spcBef>
                <a:spcPct val="20000"/>
              </a:spcBef>
              <a:spcAft>
                <a:spcPct val="0"/>
              </a:spcAft>
              <a:buClrTx/>
              <a:buSzTx/>
              <a:buFont typeface="Arial" charset="0"/>
              <a:buNone/>
              <a:tabLst/>
              <a:defRPr/>
            </a:pPr>
            <a:r>
              <a:rPr kumimoji="0" lang="en-CA" sz="1800" b="0" i="0" u="none" strike="noStrike" kern="1200" cap="none" spc="0" normalizeH="0" baseline="0" noProof="0">
                <a:ln>
                  <a:noFill/>
                </a:ln>
                <a:solidFill>
                  <a:prstClr val="white">
                    <a:lumMod val="50000"/>
                  </a:prstClr>
                </a:solidFill>
                <a:effectLst/>
                <a:uLnTx/>
                <a:uFillTx/>
                <a:latin typeface="Calibri"/>
                <a:ea typeface="Geneva" pitchFamily="37" charset="-128"/>
              </a:rPr>
              <a:t>American Society of Hematology 2019 Guidelines for Sickle Cell Disease </a:t>
            </a:r>
          </a:p>
          <a:p>
            <a:pPr marL="0" marR="0" lvl="0" indent="0" algn="l" defTabSz="609585" rtl="0" eaLnBrk="0" fontAlgn="base" latinLnBrk="0" hangingPunct="0">
              <a:lnSpc>
                <a:spcPct val="100000"/>
              </a:lnSpc>
              <a:spcBef>
                <a:spcPct val="20000"/>
              </a:spcBef>
              <a:spcAft>
                <a:spcPct val="0"/>
              </a:spcAft>
              <a:buClrTx/>
              <a:buSzTx/>
              <a:buFont typeface="Arial" charset="0"/>
              <a:buNone/>
              <a:tabLst/>
              <a:defRPr/>
            </a:pPr>
            <a:endParaRPr kumimoji="0" lang="en-US" sz="1800" b="1" i="0" u="none" strike="noStrike" kern="1200" cap="none" spc="0" normalizeH="0" baseline="0" noProof="0">
              <a:ln>
                <a:noFill/>
              </a:ln>
              <a:solidFill>
                <a:prstClr val="white">
                  <a:lumMod val="50000"/>
                </a:prstClr>
              </a:solidFill>
              <a:effectLst/>
              <a:uLnTx/>
              <a:uFillTx/>
              <a:latin typeface="Calibri"/>
              <a:ea typeface="Geneva" pitchFamily="37" charset="-128"/>
            </a:endParaRPr>
          </a:p>
          <a:p>
            <a:pPr marL="0" marR="0" lvl="0" indent="0" algn="l" defTabSz="609585" rtl="0" eaLnBrk="0" fontAlgn="base" latinLnBrk="0" hangingPunct="0">
              <a:lnSpc>
                <a:spcPct val="100000"/>
              </a:lnSpc>
              <a:spcBef>
                <a:spcPts val="0"/>
              </a:spcBef>
              <a:spcAft>
                <a:spcPct val="0"/>
              </a:spcAft>
              <a:buClrTx/>
              <a:buSzTx/>
              <a:buFont typeface="Arial" charset="0"/>
              <a:buNone/>
              <a:tabLst/>
              <a:defRPr/>
            </a:pPr>
            <a:r>
              <a:rPr kumimoji="0" lang="en-US" sz="1600" b="1" i="0" u="none" strike="noStrike" kern="1200" cap="none" spc="0" normalizeH="0" baseline="0" noProof="0">
                <a:ln>
                  <a:noFill/>
                </a:ln>
                <a:solidFill>
                  <a:prstClr val="white">
                    <a:lumMod val="50000"/>
                  </a:prstClr>
                </a:solidFill>
                <a:effectLst/>
                <a:uLnTx/>
                <a:uFillTx/>
                <a:latin typeface="Calibri"/>
                <a:ea typeface="Geneva" pitchFamily="37" charset="-128"/>
              </a:rPr>
              <a:t>Slide set authors: 	</a:t>
            </a:r>
          </a:p>
          <a:p>
            <a:pPr lvl="0" algn="l">
              <a:spcBef>
                <a:spcPts val="0"/>
              </a:spcBef>
            </a:pPr>
            <a:r>
              <a:rPr kumimoji="0" lang="en-US" sz="1600" b="0" i="0" u="none" strike="noStrike" kern="1200" cap="none" spc="0" normalizeH="0" baseline="0" noProof="0">
                <a:ln>
                  <a:noFill/>
                </a:ln>
                <a:solidFill>
                  <a:prstClr val="white">
                    <a:lumMod val="50000"/>
                  </a:prstClr>
                </a:solidFill>
                <a:effectLst/>
                <a:uLnTx/>
                <a:uFillTx/>
                <a:latin typeface="Calibri"/>
                <a:ea typeface="Geneva" pitchFamily="37" charset="-128"/>
              </a:rPr>
              <a:t>Allison King, MD, MPH, PhD, Washington University School of Medicine,</a:t>
            </a:r>
            <a:br>
              <a:rPr kumimoji="0" lang="en-US" sz="1600" b="0" i="0" u="none" strike="noStrike" kern="1200" cap="none" spc="0" normalizeH="0" baseline="0" noProof="0">
                <a:ln>
                  <a:noFill/>
                </a:ln>
                <a:solidFill>
                  <a:prstClr val="white">
                    <a:lumMod val="50000"/>
                  </a:prstClr>
                </a:solidFill>
                <a:effectLst/>
                <a:uLnTx/>
                <a:uFillTx/>
                <a:latin typeface="Calibri"/>
                <a:ea typeface="Geneva" pitchFamily="37" charset="-128"/>
              </a:rPr>
            </a:br>
            <a:r>
              <a:rPr kumimoji="0" lang="en-US" sz="1600" b="0" i="0" u="none" strike="noStrike" kern="1200" cap="none" spc="0" normalizeH="0" baseline="0" noProof="0">
                <a:ln>
                  <a:noFill/>
                </a:ln>
                <a:solidFill>
                  <a:prstClr val="white">
                    <a:lumMod val="50000"/>
                  </a:prstClr>
                </a:solidFill>
                <a:effectLst/>
                <a:uLnTx/>
                <a:uFillTx/>
                <a:latin typeface="Calibri"/>
                <a:ea typeface="Geneva" pitchFamily="37" charset="-128"/>
              </a:rPr>
              <a:t>Robert I. Liem, MD, MS, Ann &amp; Robert H. Lurie Children’s Hospital of Chicago and</a:t>
            </a:r>
          </a:p>
          <a:p>
            <a:pPr lvl="0" algn="l">
              <a:spcBef>
                <a:spcPts val="0"/>
              </a:spcBef>
            </a:pPr>
            <a:r>
              <a:rPr kumimoji="0" lang="en-US" sz="1600" b="0" i="0" u="none" strike="noStrike" kern="1200" cap="none" spc="0" normalizeH="0" baseline="0" noProof="0">
                <a:ln>
                  <a:noFill/>
                </a:ln>
                <a:solidFill>
                  <a:prstClr val="white">
                    <a:lumMod val="50000"/>
                  </a:prstClr>
                </a:solidFill>
                <a:effectLst/>
                <a:uLnTx/>
                <a:uFillTx/>
                <a:latin typeface="Calibri"/>
                <a:ea typeface="Geneva" pitchFamily="37" charset="-128"/>
              </a:rPr>
              <a:t>Sophie Lanzkron, MD, MHS, Johns Hopkins School of Medicine</a:t>
            </a:r>
          </a:p>
        </p:txBody>
      </p:sp>
    </p:spTree>
    <p:extLst>
      <p:ext uri="{BB962C8B-B14F-4D97-AF65-F5344CB8AC3E}">
        <p14:creationId xmlns:p14="http://schemas.microsoft.com/office/powerpoint/2010/main" val="2292472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9CF8B-EB11-9D43-BC89-A538B18FE88E}"/>
              </a:ext>
            </a:extLst>
          </p:cNvPr>
          <p:cNvSpPr>
            <a:spLocks noGrp="1"/>
          </p:cNvSpPr>
          <p:nvPr>
            <p:ph type="title"/>
          </p:nvPr>
        </p:nvSpPr>
        <p:spPr/>
        <p:txBody>
          <a:bodyPr/>
          <a:lstStyle/>
          <a:p>
            <a:r>
              <a:rPr lang="en-US"/>
              <a:t>Case </a:t>
            </a:r>
          </a:p>
        </p:txBody>
      </p:sp>
      <p:sp>
        <p:nvSpPr>
          <p:cNvPr id="3" name="Content Placeholder 2">
            <a:extLst>
              <a:ext uri="{FF2B5EF4-FFF2-40B4-BE49-F238E27FC236}">
                <a16:creationId xmlns:a16="http://schemas.microsoft.com/office/drawing/2014/main" id="{188E5240-CE99-A040-B0F4-1E2A86D83C11}"/>
              </a:ext>
            </a:extLst>
          </p:cNvPr>
          <p:cNvSpPr>
            <a:spLocks noGrp="1"/>
          </p:cNvSpPr>
          <p:nvPr>
            <p:ph idx="1"/>
          </p:nvPr>
        </p:nvSpPr>
        <p:spPr/>
        <p:txBody>
          <a:bodyPr>
            <a:normAutofit/>
          </a:bodyPr>
          <a:lstStyle/>
          <a:p>
            <a:pPr marL="0" indent="0">
              <a:spcBef>
                <a:spcPts val="1240"/>
              </a:spcBef>
              <a:buNone/>
            </a:pPr>
            <a:r>
              <a:rPr lang="en-US"/>
              <a:t>A 21-year-old with hemoglobin SS disease presents as a new patient to your clinic. He feels well and on review of systems, denies shortness of breath, wheezing, chest pain, snoring, headaches, challenges staying awake or exercise intolerance. He reports that he is on hydroxyurea and needs a refill. </a:t>
            </a:r>
          </a:p>
          <a:p>
            <a:pPr marL="0" indent="0">
              <a:spcBef>
                <a:spcPts val="1240"/>
              </a:spcBef>
              <a:buNone/>
            </a:pPr>
            <a:r>
              <a:rPr lang="en-US"/>
              <a:t>On physical exam, he is well appearing. He is afebrile with a respiratory rate of 16, blood pressure of 125/80 and oxygen saturation of 99% on room air. His exam is unremarkable. His CBC revealed a WBC of 10 x10</a:t>
            </a:r>
            <a:r>
              <a:rPr lang="en-US" baseline="30000"/>
              <a:t>3</a:t>
            </a:r>
            <a:r>
              <a:rPr lang="en-US"/>
              <a:t>/uL, Hgb 9 g/dL, MCV 101 fL and platelet count of 280,000.</a:t>
            </a:r>
          </a:p>
          <a:p>
            <a:pPr marL="457200" lvl="1" indent="0">
              <a:spcBef>
                <a:spcPts val="1240"/>
              </a:spcBef>
              <a:buNone/>
            </a:pPr>
            <a:endParaRPr lang="en-US"/>
          </a:p>
        </p:txBody>
      </p:sp>
    </p:spTree>
    <p:extLst>
      <p:ext uri="{BB962C8B-B14F-4D97-AF65-F5344CB8AC3E}">
        <p14:creationId xmlns:p14="http://schemas.microsoft.com/office/powerpoint/2010/main" val="1633191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CBF73-7F9B-F84E-96C6-9BD7633793C1}"/>
              </a:ext>
            </a:extLst>
          </p:cNvPr>
          <p:cNvSpPr>
            <a:spLocks noGrp="1"/>
          </p:cNvSpPr>
          <p:nvPr>
            <p:ph type="title"/>
          </p:nvPr>
        </p:nvSpPr>
        <p:spPr/>
        <p:txBody>
          <a:bodyPr/>
          <a:lstStyle/>
          <a:p>
            <a:r>
              <a:rPr lang="en-US"/>
              <a:t>Case  </a:t>
            </a:r>
          </a:p>
        </p:txBody>
      </p:sp>
      <p:sp>
        <p:nvSpPr>
          <p:cNvPr id="3" name="Content Placeholder 2">
            <a:extLst>
              <a:ext uri="{FF2B5EF4-FFF2-40B4-BE49-F238E27FC236}">
                <a16:creationId xmlns:a16="http://schemas.microsoft.com/office/drawing/2014/main" id="{6E6E3C54-4970-A54E-A7AF-06037040AA65}"/>
              </a:ext>
            </a:extLst>
          </p:cNvPr>
          <p:cNvSpPr>
            <a:spLocks noGrp="1"/>
          </p:cNvSpPr>
          <p:nvPr>
            <p:ph idx="1"/>
          </p:nvPr>
        </p:nvSpPr>
        <p:spPr/>
        <p:txBody>
          <a:bodyPr/>
          <a:lstStyle/>
          <a:p>
            <a:pPr marL="0" indent="0">
              <a:buNone/>
            </a:pPr>
            <a:r>
              <a:rPr lang="en-US"/>
              <a:t>What health maintenance screenings are indicated?</a:t>
            </a:r>
          </a:p>
          <a:p>
            <a:r>
              <a:rPr lang="en-US"/>
              <a:t>PFT</a:t>
            </a:r>
          </a:p>
          <a:p>
            <a:r>
              <a:rPr lang="en-US"/>
              <a:t>ECHO</a:t>
            </a:r>
          </a:p>
          <a:p>
            <a:r>
              <a:rPr lang="en-US">
                <a:solidFill>
                  <a:srgbClr val="E53E30"/>
                </a:solidFill>
              </a:rPr>
              <a:t>Urinalysis to screen for proteinuria</a:t>
            </a:r>
          </a:p>
          <a:p>
            <a:r>
              <a:rPr lang="en-US"/>
              <a:t>Sleep study</a:t>
            </a:r>
          </a:p>
          <a:p>
            <a:r>
              <a:rPr lang="en-US"/>
              <a:t>None at this time</a:t>
            </a:r>
          </a:p>
          <a:p>
            <a:pPr marL="457200" lvl="1" indent="0">
              <a:buNone/>
            </a:pPr>
            <a:endParaRPr lang="en-US"/>
          </a:p>
        </p:txBody>
      </p:sp>
    </p:spTree>
    <p:extLst>
      <p:ext uri="{BB962C8B-B14F-4D97-AF65-F5344CB8AC3E}">
        <p14:creationId xmlns:p14="http://schemas.microsoft.com/office/powerpoint/2010/main" val="2649327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2FB13-91E9-4ED3-A384-EB8BD4E3A8D4}"/>
              </a:ext>
            </a:extLst>
          </p:cNvPr>
          <p:cNvSpPr>
            <a:spLocks noGrp="1"/>
          </p:cNvSpPr>
          <p:nvPr>
            <p:ph type="title"/>
          </p:nvPr>
        </p:nvSpPr>
        <p:spPr/>
        <p:txBody>
          <a:bodyPr/>
          <a:lstStyle/>
          <a:p>
            <a:r>
              <a:rPr lang="en-US"/>
              <a:t>Criteria for Screening Tests</a:t>
            </a:r>
          </a:p>
        </p:txBody>
      </p:sp>
      <p:sp>
        <p:nvSpPr>
          <p:cNvPr id="3" name="Content Placeholder 2">
            <a:extLst>
              <a:ext uri="{FF2B5EF4-FFF2-40B4-BE49-F238E27FC236}">
                <a16:creationId xmlns:a16="http://schemas.microsoft.com/office/drawing/2014/main" id="{DBED3933-6188-444D-87D0-894CD4BA82F4}"/>
              </a:ext>
            </a:extLst>
          </p:cNvPr>
          <p:cNvSpPr>
            <a:spLocks noGrp="1"/>
          </p:cNvSpPr>
          <p:nvPr>
            <p:ph idx="1"/>
          </p:nvPr>
        </p:nvSpPr>
        <p:spPr/>
        <p:txBody>
          <a:bodyPr/>
          <a:lstStyle/>
          <a:p>
            <a:r>
              <a:rPr lang="en-US"/>
              <a:t>The condition being screened for should be an important health problem</a:t>
            </a:r>
          </a:p>
          <a:p>
            <a:r>
              <a:rPr lang="en-US"/>
              <a:t>The condition being screened for should have a natural history that is understood and a recognized latent or early symptomatic stage </a:t>
            </a:r>
          </a:p>
          <a:p>
            <a:r>
              <a:rPr lang="en-US"/>
              <a:t>The screening test should be acceptable to patients</a:t>
            </a:r>
          </a:p>
          <a:p>
            <a:r>
              <a:rPr lang="en-US"/>
              <a:t>The screening test should be sensitive and specific</a:t>
            </a:r>
          </a:p>
          <a:p>
            <a:r>
              <a:rPr lang="en-US"/>
              <a:t>There should be acceptable treatment for patients with the condition that is more effective if it is started early</a:t>
            </a:r>
          </a:p>
          <a:p>
            <a:r>
              <a:rPr lang="en-US"/>
              <a:t>The cost of screening and subsequent treatment should be cost-effective</a:t>
            </a:r>
          </a:p>
          <a:p>
            <a:endParaRPr lang="en-US"/>
          </a:p>
          <a:p>
            <a:pPr marL="0" indent="0">
              <a:buNone/>
            </a:pPr>
            <a:r>
              <a:rPr lang="en-US" sz="1600"/>
              <a:t>*adapted from Wilson and WHO criteria and based on GRADE for diagnosis principles</a:t>
            </a:r>
          </a:p>
        </p:txBody>
      </p:sp>
    </p:spTree>
    <p:extLst>
      <p:ext uri="{BB962C8B-B14F-4D97-AF65-F5344CB8AC3E}">
        <p14:creationId xmlns:p14="http://schemas.microsoft.com/office/powerpoint/2010/main" val="3309441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48F5EAB-74F7-304E-B405-918649BEC96D}"/>
              </a:ext>
            </a:extLst>
          </p:cNvPr>
          <p:cNvSpPr/>
          <p:nvPr/>
        </p:nvSpPr>
        <p:spPr>
          <a:xfrm>
            <a:off x="1116419" y="2862371"/>
            <a:ext cx="9739423" cy="3328921"/>
          </a:xfrm>
          <a:prstGeom prst="rect">
            <a:avLst/>
          </a:prstGeom>
          <a:solidFill>
            <a:srgbClr val="1A7E89">
              <a:alpha val="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ight Arrow 69"/>
          <p:cNvSpPr/>
          <p:nvPr/>
        </p:nvSpPr>
        <p:spPr>
          <a:xfrm>
            <a:off x="3264619" y="4277521"/>
            <a:ext cx="624840" cy="441960"/>
          </a:xfrm>
          <a:prstGeom prst="rightArrow">
            <a:avLst/>
          </a:prstGeom>
          <a:solidFill>
            <a:srgbClr val="1A7E8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n>
                <a:solidFill>
                  <a:schemeClr val="accent1">
                    <a:lumMod val="75000"/>
                  </a:schemeClr>
                </a:solidFill>
              </a:ln>
              <a:solidFill>
                <a:schemeClr val="accent1">
                  <a:lumMod val="75000"/>
                </a:schemeClr>
              </a:solidFill>
            </a:endParaRPr>
          </a:p>
        </p:txBody>
      </p:sp>
      <p:sp>
        <p:nvSpPr>
          <p:cNvPr id="25" name="Rectangle 24"/>
          <p:cNvSpPr/>
          <p:nvPr/>
        </p:nvSpPr>
        <p:spPr>
          <a:xfrm>
            <a:off x="4475139" y="2999234"/>
            <a:ext cx="1143000" cy="799498"/>
          </a:xfrm>
          <a:prstGeom prst="rect">
            <a:avLst/>
          </a:prstGeom>
          <a:noFill/>
          <a:ln w="38100">
            <a:noFill/>
          </a:ln>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2380"/>
              </a:lnSpc>
            </a:pPr>
            <a:r>
              <a:rPr lang="en-US" sz="2400" b="1">
                <a:solidFill>
                  <a:srgbClr val="1A7E89"/>
                </a:solidFill>
              </a:rPr>
              <a:t>TP</a:t>
            </a:r>
          </a:p>
          <a:p>
            <a:pPr>
              <a:lnSpc>
                <a:spcPts val="2380"/>
              </a:lnSpc>
            </a:pPr>
            <a:r>
              <a:rPr lang="en-US" sz="2400" b="1">
                <a:solidFill>
                  <a:srgbClr val="1A7E89"/>
                </a:solidFill>
              </a:rPr>
              <a:t>FP</a:t>
            </a:r>
          </a:p>
        </p:txBody>
      </p:sp>
      <p:sp>
        <p:nvSpPr>
          <p:cNvPr id="10" name="Rectangle 9"/>
          <p:cNvSpPr/>
          <p:nvPr/>
        </p:nvSpPr>
        <p:spPr>
          <a:xfrm>
            <a:off x="1451059" y="3972721"/>
            <a:ext cx="1295400" cy="990600"/>
          </a:xfrm>
          <a:prstGeom prst="rect">
            <a:avLst/>
          </a:prstGeom>
          <a:noFill/>
          <a:ln w="38100">
            <a:noFill/>
          </a:ln>
        </p:spPr>
        <p:style>
          <a:lnRef idx="2">
            <a:schemeClr val="dk1"/>
          </a:lnRef>
          <a:fillRef idx="1">
            <a:schemeClr val="lt1"/>
          </a:fillRef>
          <a:effectRef idx="0">
            <a:schemeClr val="dk1"/>
          </a:effectRef>
          <a:fontRef idx="minor">
            <a:schemeClr val="dk1"/>
          </a:fontRef>
        </p:style>
        <p:txBody>
          <a:bodyPr rtlCol="0" anchor="ctr"/>
          <a:lstStyle/>
          <a:p>
            <a:pPr algn="ctr"/>
            <a:r>
              <a:rPr lang="en-US">
                <a:solidFill>
                  <a:schemeClr val="tx1">
                    <a:lumMod val="50000"/>
                    <a:lumOff val="50000"/>
                  </a:schemeClr>
                </a:solidFill>
              </a:rPr>
              <a:t>Sensitivity</a:t>
            </a:r>
          </a:p>
          <a:p>
            <a:pPr algn="ctr"/>
            <a:endParaRPr lang="en-US">
              <a:solidFill>
                <a:schemeClr val="tx1">
                  <a:lumMod val="50000"/>
                  <a:lumOff val="50000"/>
                </a:schemeClr>
              </a:solidFill>
            </a:endParaRPr>
          </a:p>
          <a:p>
            <a:pPr algn="ctr"/>
            <a:r>
              <a:rPr lang="en-US">
                <a:solidFill>
                  <a:schemeClr val="tx1">
                    <a:lumMod val="50000"/>
                    <a:lumOff val="50000"/>
                  </a:schemeClr>
                </a:solidFill>
              </a:rPr>
              <a:t>Specificity</a:t>
            </a:r>
          </a:p>
        </p:txBody>
      </p:sp>
      <p:sp>
        <p:nvSpPr>
          <p:cNvPr id="11" name="Rectangle 10"/>
          <p:cNvSpPr/>
          <p:nvPr/>
        </p:nvSpPr>
        <p:spPr>
          <a:xfrm>
            <a:off x="2066091" y="3272542"/>
            <a:ext cx="1855301" cy="471579"/>
          </a:xfrm>
          <a:prstGeom prst="rect">
            <a:avLst/>
          </a:prstGeom>
          <a:noFill/>
          <a:ln w="38100">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a:solidFill>
                  <a:schemeClr val="tx1">
                    <a:lumMod val="50000"/>
                    <a:lumOff val="50000"/>
                  </a:schemeClr>
                </a:solidFill>
              </a:rPr>
              <a:t>STUDIES</a:t>
            </a:r>
          </a:p>
        </p:txBody>
      </p:sp>
      <p:sp>
        <p:nvSpPr>
          <p:cNvPr id="23" name="Right Arrow 22"/>
          <p:cNvSpPr/>
          <p:nvPr/>
        </p:nvSpPr>
        <p:spPr>
          <a:xfrm>
            <a:off x="2365459" y="4277521"/>
            <a:ext cx="685800" cy="441960"/>
          </a:xfrm>
          <a:prstGeom prst="rightArrow">
            <a:avLst/>
          </a:prstGeom>
          <a:solidFill>
            <a:srgbClr val="1A7E8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n>
                <a:solidFill>
                  <a:schemeClr val="accent1">
                    <a:lumMod val="75000"/>
                  </a:schemeClr>
                </a:solidFill>
              </a:ln>
              <a:solidFill>
                <a:schemeClr val="accent1">
                  <a:lumMod val="75000"/>
                </a:schemeClr>
              </a:solidFill>
            </a:endParaRPr>
          </a:p>
        </p:txBody>
      </p:sp>
      <p:sp>
        <p:nvSpPr>
          <p:cNvPr id="31" name="Oval 30"/>
          <p:cNvSpPr/>
          <p:nvPr/>
        </p:nvSpPr>
        <p:spPr>
          <a:xfrm>
            <a:off x="3921810" y="3129072"/>
            <a:ext cx="457200" cy="457200"/>
          </a:xfrm>
          <a:prstGeom prst="ellipse">
            <a:avLst/>
          </a:prstGeom>
          <a:noFill/>
          <a:ln>
            <a:solidFill>
              <a:srgbClr val="1A7E89"/>
            </a:solidFill>
          </a:ln>
          <a:effectLst/>
        </p:spPr>
        <p:style>
          <a:lnRef idx="2">
            <a:schemeClr val="dk1">
              <a:shade val="50000"/>
            </a:schemeClr>
          </a:lnRef>
          <a:fillRef idx="1">
            <a:schemeClr val="dk1"/>
          </a:fillRef>
          <a:effectRef idx="0">
            <a:schemeClr val="dk1"/>
          </a:effectRef>
          <a:fontRef idx="minor">
            <a:schemeClr val="lt1"/>
          </a:fontRef>
        </p:style>
        <p:txBody>
          <a:bodyPr rtlCol="0" anchor="ctr">
            <a:normAutofit fontScale="92500" lnSpcReduction="20000"/>
          </a:bodyPr>
          <a:lstStyle/>
          <a:p>
            <a:pPr algn="ctr"/>
            <a:r>
              <a:rPr lang="en-US" b="1" cap="all">
                <a:ln w="9000" cmpd="sng">
                  <a:solidFill>
                    <a:srgbClr val="1A7E89"/>
                  </a:solidFill>
                  <a:prstDash val="solid"/>
                </a:ln>
                <a:solidFill>
                  <a:srgbClr val="1A7E89"/>
                </a:solidFill>
                <a:effectLst/>
              </a:rPr>
              <a:t>+</a:t>
            </a:r>
          </a:p>
        </p:txBody>
      </p:sp>
      <p:grpSp>
        <p:nvGrpSpPr>
          <p:cNvPr id="71" name="Group 160"/>
          <p:cNvGrpSpPr>
            <a:grpSpLocks/>
          </p:cNvGrpSpPr>
          <p:nvPr/>
        </p:nvGrpSpPr>
        <p:grpSpPr bwMode="auto">
          <a:xfrm>
            <a:off x="2441660" y="3820321"/>
            <a:ext cx="1209675" cy="1549400"/>
            <a:chOff x="2633524" y="1117453"/>
            <a:chExt cx="2200909" cy="1549547"/>
          </a:xfrm>
        </p:grpSpPr>
        <p:pic>
          <p:nvPicPr>
            <p:cNvPr id="72" name="Picture 2"/>
            <p:cNvPicPr>
              <a:picLocks noChangeAspect="1" noChangeArrowheads="1"/>
            </p:cNvPicPr>
            <p:nvPr/>
          </p:nvPicPr>
          <p:blipFill>
            <a:blip r:embed="rId3" cstate="print"/>
            <a:srcRect/>
            <a:stretch>
              <a:fillRect/>
            </a:stretch>
          </p:blipFill>
          <p:spPr bwMode="auto">
            <a:xfrm>
              <a:off x="3657600" y="1143000"/>
              <a:ext cx="1176833" cy="1524000"/>
            </a:xfrm>
            <a:prstGeom prst="rect">
              <a:avLst/>
            </a:prstGeom>
            <a:noFill/>
            <a:ln w="9525">
              <a:noFill/>
              <a:miter lim="800000"/>
              <a:headEnd/>
              <a:tailEnd/>
            </a:ln>
            <a:effectLst>
              <a:outerShdw blurRad="50800" dist="38100" dir="18900000" algn="bl" rotWithShape="0">
                <a:prstClr val="black">
                  <a:alpha val="40000"/>
                </a:prstClr>
              </a:outerShdw>
            </a:effectLst>
            <a:scene3d>
              <a:camera prst="isometricOffAxis1Left"/>
              <a:lightRig rig="threePt" dir="t"/>
            </a:scene3d>
          </p:spPr>
        </p:pic>
        <p:pic>
          <p:nvPicPr>
            <p:cNvPr id="73" name="Picture 2"/>
            <p:cNvPicPr>
              <a:picLocks noChangeAspect="1" noChangeArrowheads="1"/>
            </p:cNvPicPr>
            <p:nvPr/>
          </p:nvPicPr>
          <p:blipFill>
            <a:blip r:embed="rId3" cstate="print"/>
            <a:srcRect/>
            <a:stretch>
              <a:fillRect/>
            </a:stretch>
          </p:blipFill>
          <p:spPr bwMode="auto">
            <a:xfrm>
              <a:off x="3307873" y="1117453"/>
              <a:ext cx="1176833" cy="1524000"/>
            </a:xfrm>
            <a:prstGeom prst="rect">
              <a:avLst/>
            </a:prstGeom>
            <a:noFill/>
            <a:ln w="9525">
              <a:noFill/>
              <a:miter lim="800000"/>
              <a:headEnd/>
              <a:tailEnd/>
            </a:ln>
            <a:effectLst>
              <a:outerShdw blurRad="50800" dist="38100" dir="18900000" algn="bl" rotWithShape="0">
                <a:prstClr val="black">
                  <a:alpha val="40000"/>
                </a:prstClr>
              </a:outerShdw>
            </a:effectLst>
            <a:scene3d>
              <a:camera prst="isometricOffAxis1Left"/>
              <a:lightRig rig="threePt" dir="t"/>
            </a:scene3d>
          </p:spPr>
        </p:pic>
        <p:pic>
          <p:nvPicPr>
            <p:cNvPr id="74" name="Picture 2"/>
            <p:cNvPicPr>
              <a:picLocks noChangeAspect="1" noChangeArrowheads="1"/>
            </p:cNvPicPr>
            <p:nvPr/>
          </p:nvPicPr>
          <p:blipFill>
            <a:blip r:embed="rId3" cstate="print"/>
            <a:srcRect/>
            <a:stretch>
              <a:fillRect/>
            </a:stretch>
          </p:blipFill>
          <p:spPr bwMode="auto">
            <a:xfrm>
              <a:off x="2971800" y="1143000"/>
              <a:ext cx="1176833" cy="1524000"/>
            </a:xfrm>
            <a:prstGeom prst="rect">
              <a:avLst/>
            </a:prstGeom>
            <a:noFill/>
            <a:ln w="9525">
              <a:noFill/>
              <a:miter lim="800000"/>
              <a:headEnd/>
              <a:tailEnd/>
            </a:ln>
            <a:effectLst>
              <a:outerShdw blurRad="50800" dist="38100" dir="18900000" algn="bl" rotWithShape="0">
                <a:prstClr val="black">
                  <a:alpha val="40000"/>
                </a:prstClr>
              </a:outerShdw>
            </a:effectLst>
            <a:scene3d>
              <a:camera prst="isometricOffAxis1Left"/>
              <a:lightRig rig="threePt" dir="t"/>
            </a:scene3d>
          </p:spPr>
        </p:pic>
        <p:pic>
          <p:nvPicPr>
            <p:cNvPr id="75" name="Picture 2"/>
            <p:cNvPicPr>
              <a:picLocks noChangeAspect="1" noChangeArrowheads="1"/>
            </p:cNvPicPr>
            <p:nvPr/>
          </p:nvPicPr>
          <p:blipFill>
            <a:blip r:embed="rId3" cstate="print"/>
            <a:srcRect/>
            <a:stretch>
              <a:fillRect/>
            </a:stretch>
          </p:blipFill>
          <p:spPr bwMode="auto">
            <a:xfrm>
              <a:off x="2633524" y="1117453"/>
              <a:ext cx="1176833" cy="1524000"/>
            </a:xfrm>
            <a:prstGeom prst="rect">
              <a:avLst/>
            </a:prstGeom>
            <a:noFill/>
            <a:ln w="9525">
              <a:noFill/>
              <a:miter lim="800000"/>
              <a:headEnd/>
              <a:tailEnd/>
            </a:ln>
            <a:effectLst>
              <a:outerShdw blurRad="50800" dist="38100" dir="18900000" algn="bl" rotWithShape="0">
                <a:prstClr val="black">
                  <a:alpha val="40000"/>
                </a:prstClr>
              </a:outerShdw>
            </a:effectLst>
            <a:scene3d>
              <a:camera prst="isometricOffAxis1Left"/>
              <a:lightRig rig="threePt" dir="t"/>
            </a:scene3d>
          </p:spPr>
        </p:pic>
      </p:grpSp>
      <p:sp>
        <p:nvSpPr>
          <p:cNvPr id="33" name="Rectangle 32"/>
          <p:cNvSpPr/>
          <p:nvPr/>
        </p:nvSpPr>
        <p:spPr>
          <a:xfrm>
            <a:off x="5287926" y="2862371"/>
            <a:ext cx="990600" cy="914400"/>
          </a:xfrm>
          <a:prstGeom prst="rect">
            <a:avLst/>
          </a:prstGeom>
          <a:noFill/>
          <a:ln w="38100">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800000"/>
              </a:solidFill>
            </a:endParaRPr>
          </a:p>
        </p:txBody>
      </p:sp>
      <p:sp>
        <p:nvSpPr>
          <p:cNvPr id="44" name="Rectangle 43"/>
          <p:cNvSpPr/>
          <p:nvPr/>
        </p:nvSpPr>
        <p:spPr>
          <a:xfrm>
            <a:off x="8931216" y="3290777"/>
            <a:ext cx="1623902" cy="2428166"/>
          </a:xfrm>
          <a:prstGeom prst="rect">
            <a:avLst/>
          </a:prstGeom>
          <a:solidFill>
            <a:srgbClr val="1A7E89"/>
          </a:solidFill>
          <a:ln w="38100">
            <a:noFill/>
          </a:ln>
        </p:spPr>
        <p:style>
          <a:lnRef idx="2">
            <a:schemeClr val="dk1"/>
          </a:lnRef>
          <a:fillRef idx="1">
            <a:schemeClr val="lt1"/>
          </a:fillRef>
          <a:effectRef idx="0">
            <a:schemeClr val="dk1"/>
          </a:effectRef>
          <a:fontRef idx="minor">
            <a:schemeClr val="dk1"/>
          </a:fontRef>
        </p:style>
        <p:txBody>
          <a:bodyPr rtlCol="0" anchor="ctr"/>
          <a:lstStyle/>
          <a:p>
            <a:pPr marL="285750" indent="-285750">
              <a:lnSpc>
                <a:spcPct val="130000"/>
              </a:lnSpc>
              <a:buFont typeface="Arial" panose="020B0604020202020204" pitchFamily="34" charset="0"/>
              <a:buChar char="•"/>
            </a:pPr>
            <a:r>
              <a:rPr lang="en-US" sz="1600">
                <a:solidFill>
                  <a:schemeClr val="bg1"/>
                </a:solidFill>
              </a:rPr>
              <a:t>Mortality</a:t>
            </a:r>
          </a:p>
          <a:p>
            <a:pPr marL="285750" indent="-285750">
              <a:lnSpc>
                <a:spcPct val="130000"/>
              </a:lnSpc>
              <a:buFont typeface="Arial" panose="020B0604020202020204" pitchFamily="34" charset="0"/>
              <a:buChar char="•"/>
            </a:pPr>
            <a:r>
              <a:rPr lang="en-US" sz="1600">
                <a:solidFill>
                  <a:schemeClr val="bg1"/>
                </a:solidFill>
              </a:rPr>
              <a:t>Morbidity</a:t>
            </a:r>
          </a:p>
          <a:p>
            <a:pPr marL="285750" indent="-285750">
              <a:lnSpc>
                <a:spcPct val="130000"/>
              </a:lnSpc>
              <a:buFont typeface="Arial" panose="020B0604020202020204" pitchFamily="34" charset="0"/>
              <a:buChar char="•"/>
            </a:pPr>
            <a:r>
              <a:rPr lang="en-US" sz="1600">
                <a:solidFill>
                  <a:schemeClr val="bg1"/>
                </a:solidFill>
              </a:rPr>
              <a:t>QoL</a:t>
            </a:r>
          </a:p>
          <a:p>
            <a:pPr marL="285750" indent="-285750">
              <a:lnSpc>
                <a:spcPct val="130000"/>
              </a:lnSpc>
              <a:buFont typeface="Arial" panose="020B0604020202020204" pitchFamily="34" charset="0"/>
              <a:buChar char="•"/>
            </a:pPr>
            <a:r>
              <a:rPr lang="en-US" sz="1600">
                <a:solidFill>
                  <a:schemeClr val="bg1"/>
                </a:solidFill>
              </a:rPr>
              <a:t>Harms</a:t>
            </a:r>
          </a:p>
          <a:p>
            <a:pPr marL="285750" indent="-285750">
              <a:lnSpc>
                <a:spcPct val="130000"/>
              </a:lnSpc>
              <a:buFont typeface="Arial" panose="020B0604020202020204" pitchFamily="34" charset="0"/>
              <a:buChar char="•"/>
            </a:pPr>
            <a:r>
              <a:rPr lang="en-US" sz="1600">
                <a:solidFill>
                  <a:schemeClr val="bg1"/>
                </a:solidFill>
              </a:rPr>
              <a:t>Resources</a:t>
            </a:r>
          </a:p>
          <a:p>
            <a:pPr marL="285750" indent="-285750">
              <a:lnSpc>
                <a:spcPct val="130000"/>
              </a:lnSpc>
              <a:buFont typeface="Arial" panose="020B0604020202020204" pitchFamily="34" charset="0"/>
              <a:buChar char="•"/>
            </a:pPr>
            <a:r>
              <a:rPr lang="en-US" sz="1600">
                <a:solidFill>
                  <a:schemeClr val="bg1"/>
                </a:solidFill>
              </a:rPr>
              <a:t>Other</a:t>
            </a:r>
          </a:p>
        </p:txBody>
      </p:sp>
      <p:grpSp>
        <p:nvGrpSpPr>
          <p:cNvPr id="8" name="Group 7">
            <a:extLst>
              <a:ext uri="{FF2B5EF4-FFF2-40B4-BE49-F238E27FC236}">
                <a16:creationId xmlns:a16="http://schemas.microsoft.com/office/drawing/2014/main" id="{059745E2-4DEE-8048-8269-A5B38E1C1DBE}"/>
              </a:ext>
            </a:extLst>
          </p:cNvPr>
          <p:cNvGrpSpPr/>
          <p:nvPr/>
        </p:nvGrpSpPr>
        <p:grpSpPr>
          <a:xfrm>
            <a:off x="1116418" y="1634400"/>
            <a:ext cx="9739423" cy="913286"/>
            <a:chOff x="2112261" y="1740082"/>
            <a:chExt cx="8548844" cy="990600"/>
          </a:xfrm>
        </p:grpSpPr>
        <p:sp>
          <p:nvSpPr>
            <p:cNvPr id="4" name="Rectangle 3"/>
            <p:cNvSpPr/>
            <p:nvPr/>
          </p:nvSpPr>
          <p:spPr>
            <a:xfrm>
              <a:off x="2112261" y="1740082"/>
              <a:ext cx="1524000" cy="990600"/>
            </a:xfrm>
            <a:prstGeom prst="rect">
              <a:avLst/>
            </a:prstGeom>
            <a:solidFill>
              <a:srgbClr val="C0E0E4"/>
            </a:solidFill>
            <a:ln w="38100">
              <a:noFill/>
            </a:ln>
          </p:spPr>
          <p:style>
            <a:lnRef idx="2">
              <a:schemeClr val="dk1"/>
            </a:lnRef>
            <a:fillRef idx="1">
              <a:schemeClr val="lt1"/>
            </a:fillRef>
            <a:effectRef idx="0">
              <a:schemeClr val="dk1"/>
            </a:effectRef>
            <a:fontRef idx="minor">
              <a:schemeClr val="dk1"/>
            </a:fontRef>
          </p:style>
          <p:txBody>
            <a:bodyPr rtlCol="0" anchor="ctr">
              <a:noAutofit/>
            </a:bodyPr>
            <a:lstStyle/>
            <a:p>
              <a:pPr algn="ctr"/>
              <a:r>
                <a:rPr lang="en-US" sz="1400">
                  <a:solidFill>
                    <a:schemeClr val="tx1">
                      <a:lumMod val="50000"/>
                      <a:lumOff val="50000"/>
                    </a:schemeClr>
                  </a:solidFill>
                </a:rPr>
                <a:t>Diagnostic Test Accuracy Synthesis</a:t>
              </a:r>
            </a:p>
          </p:txBody>
        </p:sp>
        <p:sp>
          <p:nvSpPr>
            <p:cNvPr id="6" name="Rectangle 5"/>
            <p:cNvSpPr/>
            <p:nvPr/>
          </p:nvSpPr>
          <p:spPr>
            <a:xfrm>
              <a:off x="4017261" y="1740082"/>
              <a:ext cx="1468832" cy="990600"/>
            </a:xfrm>
            <a:prstGeom prst="rect">
              <a:avLst/>
            </a:prstGeom>
            <a:solidFill>
              <a:srgbClr val="C9D7AF"/>
            </a:solidFill>
            <a:ln w="38100">
              <a:noFill/>
            </a:ln>
          </p:spPr>
          <p:style>
            <a:lnRef idx="2">
              <a:schemeClr val="dk1"/>
            </a:lnRef>
            <a:fillRef idx="1">
              <a:schemeClr val="lt1"/>
            </a:fillRef>
            <a:effectRef idx="0">
              <a:schemeClr val="dk1"/>
            </a:effectRef>
            <a:fontRef idx="minor">
              <a:schemeClr val="dk1"/>
            </a:fontRef>
          </p:style>
          <p:txBody>
            <a:bodyPr rtlCol="0" anchor="ctr">
              <a:noAutofit/>
            </a:bodyPr>
            <a:lstStyle/>
            <a:p>
              <a:pPr algn="ctr"/>
              <a:r>
                <a:rPr lang="en-US" sz="1400">
                  <a:solidFill>
                    <a:schemeClr val="tx1">
                      <a:lumMod val="50000"/>
                      <a:lumOff val="50000"/>
                    </a:schemeClr>
                  </a:solidFill>
                </a:rPr>
                <a:t>Diagnostic Test Accuracy Quality of evidence</a:t>
              </a:r>
            </a:p>
          </p:txBody>
        </p:sp>
        <p:sp>
          <p:nvSpPr>
            <p:cNvPr id="30" name="Rectangle 29"/>
            <p:cNvSpPr/>
            <p:nvPr/>
          </p:nvSpPr>
          <p:spPr>
            <a:xfrm>
              <a:off x="5846061" y="1740082"/>
              <a:ext cx="1468832" cy="990600"/>
            </a:xfrm>
            <a:prstGeom prst="rect">
              <a:avLst/>
            </a:prstGeom>
            <a:solidFill>
              <a:srgbClr val="C8C4D5"/>
            </a:solidFill>
            <a:ln w="38100">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a:solidFill>
                    <a:schemeClr val="tx1">
                      <a:lumMod val="50000"/>
                      <a:lumOff val="50000"/>
                    </a:schemeClr>
                  </a:solidFill>
                </a:rPr>
                <a:t>Assess linked evidence</a:t>
              </a:r>
            </a:p>
          </p:txBody>
        </p:sp>
        <p:sp>
          <p:nvSpPr>
            <p:cNvPr id="46" name="Rectangle 45"/>
            <p:cNvSpPr/>
            <p:nvPr/>
          </p:nvSpPr>
          <p:spPr>
            <a:xfrm>
              <a:off x="7689305" y="1740082"/>
              <a:ext cx="2971800" cy="990600"/>
            </a:xfrm>
            <a:prstGeom prst="rect">
              <a:avLst/>
            </a:prstGeom>
            <a:solidFill>
              <a:srgbClr val="FED9B0"/>
            </a:solidFill>
            <a:ln w="38100">
              <a:noFill/>
            </a:ln>
          </p:spPr>
          <p:style>
            <a:lnRef idx="2">
              <a:schemeClr val="dk1"/>
            </a:lnRef>
            <a:fillRef idx="1">
              <a:schemeClr val="lt1"/>
            </a:fillRef>
            <a:effectRef idx="0">
              <a:schemeClr val="dk1"/>
            </a:effectRef>
            <a:fontRef idx="minor">
              <a:schemeClr val="dk1"/>
            </a:fontRef>
          </p:style>
          <p:txBody>
            <a:bodyPr rtlCol="0" anchor="ctr">
              <a:noAutofit/>
            </a:bodyPr>
            <a:lstStyle/>
            <a:p>
              <a:pPr algn="ctr"/>
              <a:r>
                <a:rPr lang="en-US" sz="1400">
                  <a:solidFill>
                    <a:schemeClr val="tx1">
                      <a:lumMod val="50000"/>
                      <a:lumOff val="50000"/>
                    </a:schemeClr>
                  </a:solidFill>
                </a:rPr>
                <a:t>Final Quality of evidence for each outcome based on DTA and linked evidence and development of recommendations</a:t>
              </a:r>
            </a:p>
          </p:txBody>
        </p:sp>
      </p:grpSp>
      <p:sp>
        <p:nvSpPr>
          <p:cNvPr id="52" name="Right Arrow 51"/>
          <p:cNvSpPr/>
          <p:nvPr/>
        </p:nvSpPr>
        <p:spPr>
          <a:xfrm>
            <a:off x="2934383" y="4277521"/>
            <a:ext cx="45719" cy="441960"/>
          </a:xfrm>
          <a:prstGeom prst="rightArrow">
            <a:avLst>
              <a:gd name="adj1" fmla="val 50000"/>
              <a:gd name="adj2" fmla="val 0"/>
            </a:avLst>
          </a:prstGeom>
          <a:solidFill>
            <a:srgbClr val="1A7E8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n>
                <a:solidFill>
                  <a:schemeClr val="accent1">
                    <a:lumMod val="75000"/>
                  </a:schemeClr>
                </a:solidFill>
              </a:ln>
              <a:solidFill>
                <a:schemeClr val="accent1">
                  <a:lumMod val="75000"/>
                </a:schemeClr>
              </a:solidFill>
            </a:endParaRPr>
          </a:p>
        </p:txBody>
      </p:sp>
      <p:sp>
        <p:nvSpPr>
          <p:cNvPr id="69" name="Right Arrow 68"/>
          <p:cNvSpPr/>
          <p:nvPr/>
        </p:nvSpPr>
        <p:spPr>
          <a:xfrm>
            <a:off x="3306503" y="4277521"/>
            <a:ext cx="45719" cy="441960"/>
          </a:xfrm>
          <a:prstGeom prst="rightArrow">
            <a:avLst>
              <a:gd name="adj1" fmla="val 50000"/>
              <a:gd name="adj2" fmla="val 0"/>
            </a:avLst>
          </a:prstGeom>
          <a:solidFill>
            <a:srgbClr val="1A7E8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n>
                <a:solidFill>
                  <a:schemeClr val="accent1">
                    <a:lumMod val="75000"/>
                  </a:schemeClr>
                </a:solidFill>
              </a:ln>
              <a:solidFill>
                <a:schemeClr val="accent1">
                  <a:lumMod val="75000"/>
                </a:schemeClr>
              </a:solidFill>
            </a:endParaRPr>
          </a:p>
        </p:txBody>
      </p:sp>
      <p:sp>
        <p:nvSpPr>
          <p:cNvPr id="78" name="Right Arrow 77"/>
          <p:cNvSpPr/>
          <p:nvPr/>
        </p:nvSpPr>
        <p:spPr>
          <a:xfrm>
            <a:off x="3122307" y="4277521"/>
            <a:ext cx="45719" cy="441960"/>
          </a:xfrm>
          <a:prstGeom prst="rightArrow">
            <a:avLst>
              <a:gd name="adj1" fmla="val 50000"/>
              <a:gd name="adj2" fmla="val 0"/>
            </a:avLst>
          </a:prstGeom>
          <a:solidFill>
            <a:srgbClr val="1A7E8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n>
                <a:solidFill>
                  <a:schemeClr val="accent1">
                    <a:lumMod val="75000"/>
                  </a:schemeClr>
                </a:solidFill>
              </a:ln>
              <a:solidFill>
                <a:schemeClr val="accent1">
                  <a:lumMod val="75000"/>
                </a:schemeClr>
              </a:solidFill>
            </a:endParaRPr>
          </a:p>
        </p:txBody>
      </p:sp>
      <p:sp>
        <p:nvSpPr>
          <p:cNvPr id="87" name="Oval 86"/>
          <p:cNvSpPr/>
          <p:nvPr/>
        </p:nvSpPr>
        <p:spPr>
          <a:xfrm>
            <a:off x="3921810" y="5459577"/>
            <a:ext cx="457200" cy="457200"/>
          </a:xfrm>
          <a:prstGeom prst="ellipse">
            <a:avLst/>
          </a:prstGeom>
          <a:noFill/>
          <a:ln>
            <a:solidFill>
              <a:srgbClr val="1A7E89"/>
            </a:solidFill>
          </a:ln>
          <a:effectLst/>
        </p:spPr>
        <p:style>
          <a:lnRef idx="2">
            <a:schemeClr val="dk1">
              <a:shade val="50000"/>
            </a:schemeClr>
          </a:lnRef>
          <a:fillRef idx="1">
            <a:schemeClr val="dk1"/>
          </a:fillRef>
          <a:effectRef idx="0">
            <a:schemeClr val="dk1"/>
          </a:effectRef>
          <a:fontRef idx="minor">
            <a:schemeClr val="lt1"/>
          </a:fontRef>
        </p:style>
        <p:txBody>
          <a:bodyPr rtlCol="0" anchor="ctr">
            <a:noAutofit/>
          </a:bodyPr>
          <a:lstStyle/>
          <a:p>
            <a:pPr algn="ctr"/>
            <a:r>
              <a:rPr lang="en-US" sz="2400" b="1" cap="all">
                <a:ln w="9000" cmpd="sng">
                  <a:solidFill>
                    <a:srgbClr val="1A7E89"/>
                  </a:solidFill>
                  <a:prstDash val="solid"/>
                </a:ln>
                <a:solidFill>
                  <a:srgbClr val="376092"/>
                </a:solidFill>
                <a:effectLst/>
              </a:rPr>
              <a:t>-</a:t>
            </a:r>
          </a:p>
        </p:txBody>
      </p:sp>
      <p:sp>
        <p:nvSpPr>
          <p:cNvPr id="88" name="Rectangle 87"/>
          <p:cNvSpPr/>
          <p:nvPr/>
        </p:nvSpPr>
        <p:spPr>
          <a:xfrm>
            <a:off x="4458652" y="5394176"/>
            <a:ext cx="1143000" cy="588002"/>
          </a:xfrm>
          <a:prstGeom prst="rect">
            <a:avLst/>
          </a:prstGeom>
          <a:noFill/>
          <a:ln w="38100">
            <a:noFill/>
          </a:ln>
        </p:spPr>
        <p:style>
          <a:lnRef idx="2">
            <a:schemeClr val="dk1"/>
          </a:lnRef>
          <a:fillRef idx="1">
            <a:schemeClr val="lt1"/>
          </a:fillRef>
          <a:effectRef idx="0">
            <a:schemeClr val="dk1"/>
          </a:effectRef>
          <a:fontRef idx="minor">
            <a:schemeClr val="dk1"/>
          </a:fontRef>
        </p:style>
        <p:txBody>
          <a:bodyPr lIns="0" tIns="0" rIns="0" bIns="0" rtlCol="0" anchor="ctr"/>
          <a:lstStyle/>
          <a:p>
            <a:pPr>
              <a:lnSpc>
                <a:spcPts val="2380"/>
              </a:lnSpc>
            </a:pPr>
            <a:r>
              <a:rPr lang="en-US" sz="2400" b="1">
                <a:solidFill>
                  <a:srgbClr val="1A7E89"/>
                </a:solidFill>
              </a:rPr>
              <a:t>TN      </a:t>
            </a:r>
          </a:p>
          <a:p>
            <a:pPr>
              <a:lnSpc>
                <a:spcPts val="2380"/>
              </a:lnSpc>
            </a:pPr>
            <a:r>
              <a:rPr lang="en-US" sz="2400" b="1">
                <a:solidFill>
                  <a:srgbClr val="1A7E89"/>
                </a:solidFill>
              </a:rPr>
              <a:t>FN</a:t>
            </a:r>
          </a:p>
        </p:txBody>
      </p:sp>
      <p:sp>
        <p:nvSpPr>
          <p:cNvPr id="89" name="Right Arrow 88"/>
          <p:cNvSpPr/>
          <p:nvPr/>
        </p:nvSpPr>
        <p:spPr>
          <a:xfrm>
            <a:off x="5191797" y="3231498"/>
            <a:ext cx="3260828" cy="441960"/>
          </a:xfrm>
          <a:prstGeom prst="rightArrow">
            <a:avLst/>
          </a:prstGeom>
          <a:solidFill>
            <a:srgbClr val="1A7E8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n>
                <a:solidFill>
                  <a:schemeClr val="accent1">
                    <a:lumMod val="75000"/>
                  </a:schemeClr>
                </a:solidFill>
              </a:ln>
              <a:solidFill>
                <a:schemeClr val="accent1">
                  <a:lumMod val="75000"/>
                </a:schemeClr>
              </a:solidFill>
            </a:endParaRPr>
          </a:p>
        </p:txBody>
      </p:sp>
      <p:sp>
        <p:nvSpPr>
          <p:cNvPr id="90" name="Right Arrow 89"/>
          <p:cNvSpPr/>
          <p:nvPr/>
        </p:nvSpPr>
        <p:spPr>
          <a:xfrm>
            <a:off x="5211726" y="5434254"/>
            <a:ext cx="3260828" cy="441960"/>
          </a:xfrm>
          <a:prstGeom prst="rightArrow">
            <a:avLst/>
          </a:prstGeom>
          <a:solidFill>
            <a:srgbClr val="1A7E8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n>
                <a:solidFill>
                  <a:schemeClr val="accent1">
                    <a:lumMod val="75000"/>
                  </a:schemeClr>
                </a:solidFill>
              </a:ln>
              <a:solidFill>
                <a:schemeClr val="accent1">
                  <a:lumMod val="75000"/>
                </a:schemeClr>
              </a:solidFill>
            </a:endParaRPr>
          </a:p>
        </p:txBody>
      </p:sp>
      <p:sp>
        <p:nvSpPr>
          <p:cNvPr id="7" name="TextBox 6"/>
          <p:cNvSpPr txBox="1"/>
          <p:nvPr/>
        </p:nvSpPr>
        <p:spPr>
          <a:xfrm>
            <a:off x="4114306" y="3875344"/>
            <a:ext cx="4386567" cy="1354217"/>
          </a:xfrm>
          <a:prstGeom prst="rect">
            <a:avLst/>
          </a:prstGeom>
          <a:noFill/>
        </p:spPr>
        <p:txBody>
          <a:bodyPr wrap="square" rtlCol="0">
            <a:spAutoFit/>
          </a:bodyPr>
          <a:lstStyle/>
          <a:p>
            <a:pPr marL="285750" indent="-102870">
              <a:spcAft>
                <a:spcPts val="1200"/>
              </a:spcAft>
              <a:buFont typeface="Arial" panose="020B0604020202020204" pitchFamily="34" charset="0"/>
              <a:buChar char="•"/>
            </a:pPr>
            <a:r>
              <a:rPr lang="en-US">
                <a:solidFill>
                  <a:srgbClr val="1A7E89"/>
                </a:solidFill>
              </a:rPr>
              <a:t>Those with +ve test/screen +ve will get a different management</a:t>
            </a:r>
          </a:p>
          <a:p>
            <a:pPr marL="285750" indent="-102870">
              <a:spcAft>
                <a:spcPts val="1200"/>
              </a:spcAft>
              <a:buFont typeface="Arial" panose="020B0604020202020204" pitchFamily="34" charset="0"/>
              <a:buChar char="•"/>
            </a:pPr>
            <a:r>
              <a:rPr lang="en-US">
                <a:solidFill>
                  <a:srgbClr val="1A7E89"/>
                </a:solidFill>
              </a:rPr>
              <a:t>The treatment/management improves outcome</a:t>
            </a:r>
          </a:p>
        </p:txBody>
      </p:sp>
    </p:spTree>
    <p:extLst>
      <p:ext uri="{BB962C8B-B14F-4D97-AF65-F5344CB8AC3E}">
        <p14:creationId xmlns:p14="http://schemas.microsoft.com/office/powerpoint/2010/main" val="2213456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Recommendation: Screening ECHO</a:t>
            </a:r>
          </a:p>
        </p:txBody>
      </p:sp>
      <p:sp>
        <p:nvSpPr>
          <p:cNvPr id="3" name="Content Placeholder 2"/>
          <p:cNvSpPr>
            <a:spLocks noGrp="1"/>
          </p:cNvSpPr>
          <p:nvPr>
            <p:ph idx="1"/>
          </p:nvPr>
        </p:nvSpPr>
        <p:spPr/>
        <p:txBody>
          <a:bodyPr/>
          <a:lstStyle/>
          <a:p>
            <a:pPr marL="0" indent="0">
              <a:buNone/>
            </a:pPr>
            <a:r>
              <a:rPr lang="en-US"/>
              <a:t>In asymptomatic children and adults with SCD, the ASH guideline panel suggests</a:t>
            </a:r>
            <a:r>
              <a:rPr lang="en-US" b="1"/>
              <a:t> </a:t>
            </a:r>
            <a:r>
              <a:rPr lang="en-US" b="1" u="sng"/>
              <a:t>against performing a routine screening ECHO to identify PH</a:t>
            </a:r>
            <a:r>
              <a:rPr lang="en-US"/>
              <a:t> </a:t>
            </a:r>
            <a:r>
              <a:rPr lang="en-US" sz="2400" i="1"/>
              <a:t>(conditional recommendation, very low certainty in the evidence about effects) </a:t>
            </a:r>
            <a:endParaRPr lang="en-US" i="1"/>
          </a:p>
        </p:txBody>
      </p:sp>
    </p:spTree>
    <p:extLst>
      <p:ext uri="{BB962C8B-B14F-4D97-AF65-F5344CB8AC3E}">
        <p14:creationId xmlns:p14="http://schemas.microsoft.com/office/powerpoint/2010/main" val="2346041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2FB13-91E9-4ED3-A384-EB8BD4E3A8D4}"/>
              </a:ext>
            </a:extLst>
          </p:cNvPr>
          <p:cNvSpPr>
            <a:spLocks noGrp="1"/>
          </p:cNvSpPr>
          <p:nvPr>
            <p:ph type="title"/>
          </p:nvPr>
        </p:nvSpPr>
        <p:spPr/>
        <p:txBody>
          <a:bodyPr/>
          <a:lstStyle/>
          <a:p>
            <a:r>
              <a:rPr lang="en-US"/>
              <a:t>Evidence: Accuracy of ECHO to Screen for PH</a:t>
            </a:r>
          </a:p>
        </p:txBody>
      </p:sp>
      <p:sp>
        <p:nvSpPr>
          <p:cNvPr id="3" name="Content Placeholder 2">
            <a:extLst>
              <a:ext uri="{FF2B5EF4-FFF2-40B4-BE49-F238E27FC236}">
                <a16:creationId xmlns:a16="http://schemas.microsoft.com/office/drawing/2014/main" id="{DBED3933-6188-444D-87D0-894CD4BA82F4}"/>
              </a:ext>
            </a:extLst>
          </p:cNvPr>
          <p:cNvSpPr>
            <a:spLocks noGrp="1"/>
          </p:cNvSpPr>
          <p:nvPr>
            <p:ph idx="1"/>
          </p:nvPr>
        </p:nvSpPr>
        <p:spPr>
          <a:xfrm>
            <a:off x="419100" y="2033094"/>
            <a:ext cx="10807700" cy="3954624"/>
          </a:xfrm>
        </p:spPr>
        <p:txBody>
          <a:bodyPr/>
          <a:lstStyle/>
          <a:p>
            <a:pPr marL="0" indent="0">
              <a:buNone/>
            </a:pPr>
            <a:r>
              <a:rPr lang="en-US"/>
              <a:t>A total of 4 studies (n=1,082) were analyzed for diagnostic accuracy:</a:t>
            </a:r>
          </a:p>
          <a:p>
            <a:r>
              <a:rPr lang="en-US" sz="2400"/>
              <a:t>Total of 231 with elevated peak tricuspid regurgitant jet velocity (TRJV) proceeded to RHC</a:t>
            </a:r>
          </a:p>
          <a:p>
            <a:r>
              <a:rPr lang="en-US" sz="2400"/>
              <a:t>Of those screened, PH confirmed in 96/1082 (8.9%) and PAH in 48/1082 (4.4%)</a:t>
            </a:r>
          </a:p>
          <a:p>
            <a:r>
              <a:rPr lang="en-US" sz="2400"/>
              <a:t>Of those with elevated peak TRJV, PH confirmed in 96/231 (41.6%) and PAH in 48/321 (20.8%)</a:t>
            </a:r>
          </a:p>
          <a:p>
            <a:r>
              <a:rPr lang="en-US" sz="2400"/>
              <a:t>Rest did not undergo further evaluation to confirm or exclude PH or PAH</a:t>
            </a:r>
          </a:p>
        </p:txBody>
      </p:sp>
    </p:spTree>
    <p:extLst>
      <p:ext uri="{BB962C8B-B14F-4D97-AF65-F5344CB8AC3E}">
        <p14:creationId xmlns:p14="http://schemas.microsoft.com/office/powerpoint/2010/main" val="60802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2FB13-91E9-4ED3-A384-EB8BD4E3A8D4}"/>
              </a:ext>
            </a:extLst>
          </p:cNvPr>
          <p:cNvSpPr>
            <a:spLocks noGrp="1"/>
          </p:cNvSpPr>
          <p:nvPr>
            <p:ph type="title"/>
          </p:nvPr>
        </p:nvSpPr>
        <p:spPr/>
        <p:txBody>
          <a:bodyPr/>
          <a:lstStyle/>
          <a:p>
            <a:r>
              <a:rPr lang="en-US"/>
              <a:t>Certainty of Evidence: Screening ECHO</a:t>
            </a:r>
          </a:p>
        </p:txBody>
      </p:sp>
      <p:sp>
        <p:nvSpPr>
          <p:cNvPr id="3" name="Content Placeholder 2">
            <a:extLst>
              <a:ext uri="{FF2B5EF4-FFF2-40B4-BE49-F238E27FC236}">
                <a16:creationId xmlns:a16="http://schemas.microsoft.com/office/drawing/2014/main" id="{DBED3933-6188-444D-87D0-894CD4BA82F4}"/>
              </a:ext>
            </a:extLst>
          </p:cNvPr>
          <p:cNvSpPr>
            <a:spLocks noGrp="1"/>
          </p:cNvSpPr>
          <p:nvPr>
            <p:ph idx="1"/>
          </p:nvPr>
        </p:nvSpPr>
        <p:spPr>
          <a:xfrm>
            <a:off x="419100" y="2033094"/>
            <a:ext cx="11353800" cy="3954624"/>
          </a:xfrm>
        </p:spPr>
        <p:txBody>
          <a:bodyPr/>
          <a:lstStyle/>
          <a:p>
            <a:pPr marL="0" indent="0">
              <a:buNone/>
            </a:pPr>
            <a:r>
              <a:rPr lang="en-US"/>
              <a:t>Certainty of evidence to support </a:t>
            </a:r>
            <a:r>
              <a:rPr lang="en-US" b="1"/>
              <a:t>screening ECHO </a:t>
            </a:r>
            <a:r>
              <a:rPr lang="en-US"/>
              <a:t>is low because of the following reasons:</a:t>
            </a:r>
          </a:p>
          <a:p>
            <a:r>
              <a:rPr lang="en-US" sz="2400"/>
              <a:t>Absence of direct head-to-head comparisons of screening vs. no screening</a:t>
            </a:r>
          </a:p>
          <a:p>
            <a:r>
              <a:rPr lang="en-US" sz="2400"/>
              <a:t>High false positive rate using peak TRJV to screen for PH or PAH</a:t>
            </a:r>
          </a:p>
          <a:p>
            <a:r>
              <a:rPr lang="en-US" sz="2400"/>
              <a:t>Not clear if screening ECHO results in changes in management (e.g. RHC)</a:t>
            </a:r>
          </a:p>
          <a:p>
            <a:r>
              <a:rPr lang="en-US" sz="2400"/>
              <a:t>Unclear which therapies represent appropriate management of elevated peak TRJV and/or PH in SCD</a:t>
            </a:r>
          </a:p>
          <a:p>
            <a:r>
              <a:rPr lang="en-US" sz="2400"/>
              <a:t>Not clear if changes in management based on results affect outcomes</a:t>
            </a:r>
          </a:p>
          <a:p>
            <a:r>
              <a:rPr lang="en-US" sz="2400"/>
              <a:t>Most patients undergoing screening ECHO who have elevated peak TRJV die from causes other than PH</a:t>
            </a:r>
          </a:p>
        </p:txBody>
      </p:sp>
    </p:spTree>
    <p:extLst>
      <p:ext uri="{BB962C8B-B14F-4D97-AF65-F5344CB8AC3E}">
        <p14:creationId xmlns:p14="http://schemas.microsoft.com/office/powerpoint/2010/main" val="2578811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FB1BA-B2A5-8448-8EA0-F83245F98082}"/>
              </a:ext>
            </a:extLst>
          </p:cNvPr>
          <p:cNvSpPr>
            <a:spLocks noGrp="1"/>
          </p:cNvSpPr>
          <p:nvPr>
            <p:ph type="title"/>
          </p:nvPr>
        </p:nvSpPr>
        <p:spPr/>
        <p:txBody>
          <a:bodyPr tIns="0" rIns="0" bIns="0">
            <a:normAutofit/>
          </a:bodyPr>
          <a:lstStyle/>
          <a:p>
            <a:r>
              <a:rPr lang="en-US"/>
              <a:t>When is it appropriate to get an ECHO?</a:t>
            </a:r>
          </a:p>
        </p:txBody>
      </p:sp>
      <p:sp>
        <p:nvSpPr>
          <p:cNvPr id="3" name="Content Placeholder 2">
            <a:extLst>
              <a:ext uri="{FF2B5EF4-FFF2-40B4-BE49-F238E27FC236}">
                <a16:creationId xmlns:a16="http://schemas.microsoft.com/office/drawing/2014/main" id="{383F520A-8CDE-3D40-A5C4-114492697A28}"/>
              </a:ext>
            </a:extLst>
          </p:cNvPr>
          <p:cNvSpPr>
            <a:spLocks noGrp="1"/>
          </p:cNvSpPr>
          <p:nvPr>
            <p:ph idx="1"/>
          </p:nvPr>
        </p:nvSpPr>
        <p:spPr/>
        <p:txBody>
          <a:bodyPr numCol="1">
            <a:normAutofit fontScale="25000" lnSpcReduction="20000"/>
          </a:bodyPr>
          <a:lstStyle/>
          <a:p>
            <a:pPr marL="0" indent="0">
              <a:buNone/>
            </a:pPr>
            <a:r>
              <a:rPr lang="en-US" sz="11200"/>
              <a:t>Signs, symptoms or diagnoses that may warrant a diagnostic ECHO:  </a:t>
            </a:r>
          </a:p>
          <a:p>
            <a:pPr lvl="1"/>
            <a:endParaRPr lang="en-US" sz="6200"/>
          </a:p>
          <a:p>
            <a:r>
              <a:rPr lang="en-US" sz="8267"/>
              <a:t>Dyspnea at rest or with exertion </a:t>
            </a:r>
          </a:p>
          <a:p>
            <a:r>
              <a:rPr lang="en-US" sz="8267"/>
              <a:t>Hypoxemia at rest or with exertion  </a:t>
            </a:r>
          </a:p>
          <a:p>
            <a:r>
              <a:rPr lang="en-US" sz="8267"/>
              <a:t>Chest pain at rest or with exertion </a:t>
            </a:r>
          </a:p>
          <a:p>
            <a:endParaRPr lang="en-US" sz="8267"/>
          </a:p>
          <a:p>
            <a:r>
              <a:rPr lang="en-US" sz="8267"/>
              <a:t>Increase in exercise limitation</a:t>
            </a:r>
          </a:p>
          <a:p>
            <a:r>
              <a:rPr lang="en-US" sz="8267"/>
              <a:t>History of recurrent hypoxemia at rest or exertion</a:t>
            </a:r>
          </a:p>
          <a:p>
            <a:r>
              <a:rPr lang="en-US" sz="8267"/>
              <a:t>Evidence of sleep-disordered breathing with or without hypoxemia</a:t>
            </a:r>
          </a:p>
          <a:p>
            <a:r>
              <a:rPr lang="en-US" sz="8267"/>
              <a:t>History of syncope or pre-syncope</a:t>
            </a:r>
          </a:p>
          <a:p>
            <a:r>
              <a:rPr lang="en-US" sz="8267"/>
              <a:t>Evidence of loud P2 of second heart sound</a:t>
            </a:r>
          </a:p>
          <a:p>
            <a:r>
              <a:rPr lang="en-US" sz="8267"/>
              <a:t>Signs of right heart failure</a:t>
            </a:r>
          </a:p>
          <a:p>
            <a:r>
              <a:rPr lang="en-US" sz="8267"/>
              <a:t>History of a pulmonary embolism</a:t>
            </a:r>
          </a:p>
          <a:p>
            <a:pPr lvl="1"/>
            <a:endParaRPr lang="en-US" sz="6200"/>
          </a:p>
          <a:p>
            <a:pPr marL="457200" lvl="1" indent="0">
              <a:buNone/>
            </a:pPr>
            <a:endParaRPr lang="en-US" sz="6200"/>
          </a:p>
          <a:p>
            <a:pPr lvl="1"/>
            <a:endParaRPr lang="en-US" sz="6200"/>
          </a:p>
          <a:p>
            <a:endParaRPr lang="en-US"/>
          </a:p>
        </p:txBody>
      </p:sp>
      <p:sp>
        <p:nvSpPr>
          <p:cNvPr id="4" name="TextBox 3">
            <a:extLst>
              <a:ext uri="{FF2B5EF4-FFF2-40B4-BE49-F238E27FC236}">
                <a16:creationId xmlns:a16="http://schemas.microsoft.com/office/drawing/2014/main" id="{4F591B72-7897-EE40-BF9F-A496752BD16C}"/>
              </a:ext>
            </a:extLst>
          </p:cNvPr>
          <p:cNvSpPr txBox="1"/>
          <p:nvPr/>
        </p:nvSpPr>
        <p:spPr>
          <a:xfrm>
            <a:off x="5593427" y="2584154"/>
            <a:ext cx="5315577" cy="1158506"/>
          </a:xfrm>
          <a:prstGeom prst="rect">
            <a:avLst/>
          </a:prstGeom>
          <a:solidFill>
            <a:srgbClr val="FED9B0"/>
          </a:solidFill>
        </p:spPr>
        <p:txBody>
          <a:bodyPr wrap="square" rtlCol="0" anchor="ctr">
            <a:noAutofit/>
          </a:bodyPr>
          <a:lstStyle/>
          <a:p>
            <a:r>
              <a:rPr lang="en-US">
                <a:solidFill>
                  <a:schemeClr val="tx1">
                    <a:lumMod val="50000"/>
                    <a:lumOff val="50000"/>
                  </a:schemeClr>
                </a:solidFill>
                <a:latin typeface="Arial" panose="020B0604020202020204" pitchFamily="34" charset="0"/>
                <a:cs typeface="Arial" panose="020B0604020202020204" pitchFamily="34" charset="0"/>
              </a:rPr>
              <a:t>That is out of proportion to known condition, increased compared to baseline or unexplained </a:t>
            </a:r>
          </a:p>
        </p:txBody>
      </p:sp>
      <p:sp>
        <p:nvSpPr>
          <p:cNvPr id="5" name="Right Brace 4">
            <a:extLst>
              <a:ext uri="{FF2B5EF4-FFF2-40B4-BE49-F238E27FC236}">
                <a16:creationId xmlns:a16="http://schemas.microsoft.com/office/drawing/2014/main" id="{EF4ED954-5814-024E-B28F-298145578611}"/>
              </a:ext>
            </a:extLst>
          </p:cNvPr>
          <p:cNvSpPr/>
          <p:nvPr/>
        </p:nvSpPr>
        <p:spPr>
          <a:xfrm>
            <a:off x="5233479" y="2577402"/>
            <a:ext cx="160773" cy="1055077"/>
          </a:xfrm>
          <a:prstGeom prst="rightBrace">
            <a:avLst/>
          </a:prstGeom>
          <a:ln w="28575">
            <a:solidFill>
              <a:srgbClr val="E53E3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809340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0"/>
          <a:lstStyle/>
          <a:p>
            <a:r>
              <a:rPr lang="en-US"/>
              <a:t>Recommendation: Screening PFT</a:t>
            </a:r>
          </a:p>
        </p:txBody>
      </p:sp>
      <p:sp>
        <p:nvSpPr>
          <p:cNvPr id="3" name="Content Placeholder 2"/>
          <p:cNvSpPr>
            <a:spLocks noGrp="1"/>
          </p:cNvSpPr>
          <p:nvPr>
            <p:ph idx="1"/>
          </p:nvPr>
        </p:nvSpPr>
        <p:spPr/>
        <p:txBody>
          <a:bodyPr/>
          <a:lstStyle/>
          <a:p>
            <a:pPr marL="0" indent="0">
              <a:buNone/>
            </a:pPr>
            <a:r>
              <a:rPr lang="en-US"/>
              <a:t>For asymptomatic children and adults with SCD, the ASH guideline panel suggests</a:t>
            </a:r>
            <a:r>
              <a:rPr lang="en-US" b="1"/>
              <a:t> </a:t>
            </a:r>
            <a:r>
              <a:rPr lang="en-US" b="1" u="sng"/>
              <a:t>against performing routine screening PFT</a:t>
            </a:r>
            <a:r>
              <a:rPr lang="en-US" b="1"/>
              <a:t> </a:t>
            </a:r>
            <a:r>
              <a:rPr lang="en-US" sz="2400" i="1"/>
              <a:t>(conditional recommendation, very low certainty in the evidence about effects)</a:t>
            </a:r>
            <a:endParaRPr lang="en-US" i="1"/>
          </a:p>
        </p:txBody>
      </p:sp>
    </p:spTree>
    <p:extLst>
      <p:ext uri="{BB962C8B-B14F-4D97-AF65-F5344CB8AC3E}">
        <p14:creationId xmlns:p14="http://schemas.microsoft.com/office/powerpoint/2010/main" val="3612294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Evidence: Relationship between PFT and outcomes</a:t>
            </a:r>
          </a:p>
        </p:txBody>
      </p:sp>
      <p:graphicFrame>
        <p:nvGraphicFramePr>
          <p:cNvPr id="4" name="Table 3"/>
          <p:cNvGraphicFramePr>
            <a:graphicFrameLocks noGrp="1"/>
          </p:cNvGraphicFramePr>
          <p:nvPr>
            <p:extLst>
              <p:ext uri="{D42A27DB-BD31-4B8C-83A1-F6EECF244321}">
                <p14:modId xmlns:p14="http://schemas.microsoft.com/office/powerpoint/2010/main" val="3135717876"/>
              </p:ext>
            </p:extLst>
          </p:nvPr>
        </p:nvGraphicFramePr>
        <p:xfrm>
          <a:off x="1473200" y="2231908"/>
          <a:ext cx="9283700" cy="3902195"/>
        </p:xfrm>
        <a:graphic>
          <a:graphicData uri="http://schemas.openxmlformats.org/drawingml/2006/table">
            <a:tbl>
              <a:tblPr firstRow="1" bandRow="1">
                <a:tableStyleId>{5940675A-B579-460E-94D1-54222C63F5DA}</a:tableStyleId>
              </a:tblPr>
              <a:tblGrid>
                <a:gridCol w="1864918">
                  <a:extLst>
                    <a:ext uri="{9D8B030D-6E8A-4147-A177-3AD203B41FA5}">
                      <a16:colId xmlns:a16="http://schemas.microsoft.com/office/drawing/2014/main" val="20000"/>
                    </a:ext>
                  </a:extLst>
                </a:gridCol>
                <a:gridCol w="1902726">
                  <a:extLst>
                    <a:ext uri="{9D8B030D-6E8A-4147-A177-3AD203B41FA5}">
                      <a16:colId xmlns:a16="http://schemas.microsoft.com/office/drawing/2014/main" val="20001"/>
                    </a:ext>
                  </a:extLst>
                </a:gridCol>
                <a:gridCol w="5516056">
                  <a:extLst>
                    <a:ext uri="{9D8B030D-6E8A-4147-A177-3AD203B41FA5}">
                      <a16:colId xmlns:a16="http://schemas.microsoft.com/office/drawing/2014/main" val="20002"/>
                    </a:ext>
                  </a:extLst>
                </a:gridCol>
              </a:tblGrid>
              <a:tr h="687501">
                <a:tc>
                  <a:txBody>
                    <a:bodyPr/>
                    <a:lstStyle/>
                    <a:p>
                      <a:pPr algn="ctr"/>
                      <a:r>
                        <a:rPr lang="en-US" sz="1400">
                          <a:solidFill>
                            <a:schemeClr val="bg1"/>
                          </a:solidFill>
                          <a:latin typeface="Arial" panose="020B0604020202020204" pitchFamily="34" charset="0"/>
                          <a:cs typeface="Arial" panose="020B0604020202020204" pitchFamily="34" charset="0"/>
                        </a:rPr>
                        <a:t>Outcome</a:t>
                      </a:r>
                    </a:p>
                  </a:txBody>
                  <a:tcPr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E30"/>
                    </a:solidFill>
                  </a:tcPr>
                </a:tc>
                <a:tc>
                  <a:txBody>
                    <a:bodyPr/>
                    <a:lstStyle/>
                    <a:p>
                      <a:pPr algn="ctr"/>
                      <a:r>
                        <a:rPr lang="en-US" sz="1400">
                          <a:solidFill>
                            <a:schemeClr val="bg1"/>
                          </a:solidFill>
                          <a:latin typeface="Arial" panose="020B0604020202020204" pitchFamily="34" charset="0"/>
                          <a:cs typeface="Arial" panose="020B0604020202020204" pitchFamily="34" charset="0"/>
                        </a:rPr>
                        <a:t>No. of studies </a:t>
                      </a:r>
                      <a:br>
                        <a:rPr lang="en-US" sz="1400">
                          <a:solidFill>
                            <a:schemeClr val="bg1"/>
                          </a:solidFill>
                          <a:latin typeface="Arial" panose="020B0604020202020204" pitchFamily="34" charset="0"/>
                          <a:cs typeface="Arial" panose="020B0604020202020204" pitchFamily="34" charset="0"/>
                        </a:rPr>
                      </a:br>
                      <a:r>
                        <a:rPr lang="en-US" sz="1400">
                          <a:solidFill>
                            <a:schemeClr val="bg1"/>
                          </a:solidFill>
                          <a:latin typeface="Arial" panose="020B0604020202020204" pitchFamily="34" charset="0"/>
                          <a:cs typeface="Arial" panose="020B0604020202020204" pitchFamily="34" charset="0"/>
                        </a:rPr>
                        <a:t>(n</a:t>
                      </a:r>
                      <a:r>
                        <a:rPr lang="en-US" sz="1400" baseline="0">
                          <a:solidFill>
                            <a:schemeClr val="bg1"/>
                          </a:solidFill>
                          <a:latin typeface="Arial" panose="020B0604020202020204" pitchFamily="34" charset="0"/>
                          <a:cs typeface="Arial" panose="020B0604020202020204" pitchFamily="34" charset="0"/>
                        </a:rPr>
                        <a:t> patients)</a:t>
                      </a:r>
                      <a:endParaRPr lang="en-US" sz="1400">
                        <a:solidFill>
                          <a:schemeClr val="bg1"/>
                        </a:solidFill>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E30"/>
                    </a:solidFill>
                  </a:tcPr>
                </a:tc>
                <a:tc>
                  <a:txBody>
                    <a:bodyPr/>
                    <a:lstStyle/>
                    <a:p>
                      <a:pPr algn="ctr"/>
                      <a:r>
                        <a:rPr lang="en-US" sz="1400">
                          <a:solidFill>
                            <a:schemeClr val="bg1"/>
                          </a:solidFill>
                          <a:latin typeface="Arial" panose="020B0604020202020204" pitchFamily="34" charset="0"/>
                          <a:cs typeface="Arial" panose="020B0604020202020204" pitchFamily="34" charset="0"/>
                        </a:rPr>
                        <a:t>Summary of Findings</a:t>
                      </a:r>
                    </a:p>
                  </a:txBody>
                  <a:tcPr anchor="ctr">
                    <a:lnL w="12700" cap="flat" cmpd="sng" algn="ctr">
                      <a:solidFill>
                        <a:schemeClr val="bg1">
                          <a:lumMod val="75000"/>
                        </a:schemeClr>
                      </a:solidFill>
                      <a:prstDash val="solid"/>
                      <a:round/>
                      <a:headEnd type="none" w="med" len="med"/>
                      <a:tailEnd type="none" w="med" len="med"/>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E30"/>
                    </a:solidFill>
                  </a:tcPr>
                </a:tc>
                <a:extLst>
                  <a:ext uri="{0D108BD9-81ED-4DB2-BD59-A6C34878D82A}">
                    <a16:rowId xmlns:a16="http://schemas.microsoft.com/office/drawing/2014/main" val="10000"/>
                  </a:ext>
                </a:extLst>
              </a:tr>
              <a:tr h="685210">
                <a:tc>
                  <a:txBody>
                    <a:bodyPr/>
                    <a:lstStyle/>
                    <a:p>
                      <a:pPr algn="l"/>
                      <a:r>
                        <a:rPr lang="en-US" sz="1400">
                          <a:solidFill>
                            <a:schemeClr val="tx1">
                              <a:lumMod val="50000"/>
                              <a:lumOff val="50000"/>
                            </a:schemeClr>
                          </a:solidFill>
                          <a:latin typeface="Arial" panose="020B0604020202020204" pitchFamily="34" charset="0"/>
                          <a:cs typeface="Arial" panose="020B0604020202020204" pitchFamily="34" charset="0"/>
                        </a:rPr>
                        <a:t>Sickle</a:t>
                      </a:r>
                      <a:r>
                        <a:rPr lang="en-US" sz="1400" baseline="0">
                          <a:solidFill>
                            <a:schemeClr val="tx1">
                              <a:lumMod val="50000"/>
                              <a:lumOff val="50000"/>
                            </a:schemeClr>
                          </a:solidFill>
                          <a:latin typeface="Arial" panose="020B0604020202020204" pitchFamily="34" charset="0"/>
                          <a:cs typeface="Arial" panose="020B0604020202020204" pitchFamily="34" charset="0"/>
                        </a:rPr>
                        <a:t> cell pain</a:t>
                      </a:r>
                      <a:endParaRPr lang="en-US" sz="1400">
                        <a:solidFill>
                          <a:schemeClr val="tx1">
                            <a:lumMod val="50000"/>
                            <a:lumOff val="50000"/>
                          </a:schemeClr>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a:solidFill>
                            <a:schemeClr val="tx1">
                              <a:lumMod val="50000"/>
                              <a:lumOff val="50000"/>
                            </a:schemeClr>
                          </a:solidFill>
                          <a:latin typeface="Arial" panose="020B0604020202020204" pitchFamily="34" charset="0"/>
                          <a:cs typeface="Arial" panose="020B0604020202020204" pitchFamily="34" charset="0"/>
                        </a:rPr>
                        <a:t>2</a:t>
                      </a:r>
                      <a:r>
                        <a:rPr lang="en-US" sz="1400" baseline="0">
                          <a:solidFill>
                            <a:schemeClr val="tx1">
                              <a:lumMod val="50000"/>
                              <a:lumOff val="50000"/>
                            </a:schemeClr>
                          </a:solidFill>
                          <a:latin typeface="Arial" panose="020B0604020202020204" pitchFamily="34" charset="0"/>
                          <a:cs typeface="Arial" panose="020B0604020202020204" pitchFamily="34" charset="0"/>
                        </a:rPr>
                        <a:t> (n=1,442)</a:t>
                      </a:r>
                      <a:endParaRPr lang="en-US" sz="1400">
                        <a:solidFill>
                          <a:schemeClr val="tx1">
                            <a:lumMod val="50000"/>
                            <a:lumOff val="5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US" sz="1400">
                          <a:solidFill>
                            <a:schemeClr val="tx1">
                              <a:lumMod val="50000"/>
                              <a:lumOff val="50000"/>
                            </a:schemeClr>
                          </a:solidFill>
                          <a:latin typeface="Arial" panose="020B0604020202020204" pitchFamily="34" charset="0"/>
                          <a:cs typeface="Arial" panose="020B0604020202020204" pitchFamily="34" charset="0"/>
                        </a:rPr>
                        <a:t>Pain not significantly</a:t>
                      </a:r>
                      <a:r>
                        <a:rPr lang="en-US" sz="1400" baseline="0">
                          <a:solidFill>
                            <a:schemeClr val="tx1">
                              <a:lumMod val="50000"/>
                              <a:lumOff val="50000"/>
                            </a:schemeClr>
                          </a:solidFill>
                          <a:latin typeface="Arial" panose="020B0604020202020204" pitchFamily="34" charset="0"/>
                          <a:cs typeface="Arial" panose="020B0604020202020204" pitchFamily="34" charset="0"/>
                        </a:rPr>
                        <a:t> different among those who received vs did not receive PFT</a:t>
                      </a:r>
                      <a:endParaRPr lang="en-US" sz="1400">
                        <a:solidFill>
                          <a:schemeClr val="tx1">
                            <a:lumMod val="50000"/>
                            <a:lumOff val="5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685210">
                <a:tc>
                  <a:txBody>
                    <a:bodyPr/>
                    <a:lstStyle/>
                    <a:p>
                      <a:pPr algn="l"/>
                      <a:r>
                        <a:rPr lang="en-US" sz="1400">
                          <a:solidFill>
                            <a:schemeClr val="tx1">
                              <a:lumMod val="50000"/>
                              <a:lumOff val="50000"/>
                            </a:schemeClr>
                          </a:solidFill>
                          <a:latin typeface="Arial" panose="020B0604020202020204" pitchFamily="34" charset="0"/>
                          <a:cs typeface="Arial" panose="020B0604020202020204" pitchFamily="34" charset="0"/>
                        </a:rPr>
                        <a:t>Acute</a:t>
                      </a:r>
                      <a:r>
                        <a:rPr lang="en-US" sz="1400" baseline="0">
                          <a:solidFill>
                            <a:schemeClr val="tx1">
                              <a:lumMod val="50000"/>
                              <a:lumOff val="50000"/>
                            </a:schemeClr>
                          </a:solidFill>
                          <a:latin typeface="Arial" panose="020B0604020202020204" pitchFamily="34" charset="0"/>
                          <a:cs typeface="Arial" panose="020B0604020202020204" pitchFamily="34" charset="0"/>
                        </a:rPr>
                        <a:t> chest syndrome</a:t>
                      </a:r>
                      <a:endParaRPr lang="en-US" sz="1400">
                        <a:solidFill>
                          <a:schemeClr val="tx1">
                            <a:lumMod val="50000"/>
                            <a:lumOff val="50000"/>
                          </a:schemeClr>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a:solidFill>
                            <a:schemeClr val="tx1">
                              <a:lumMod val="50000"/>
                              <a:lumOff val="50000"/>
                            </a:schemeClr>
                          </a:solidFill>
                          <a:latin typeface="Arial" panose="020B0604020202020204" pitchFamily="34" charset="0"/>
                          <a:cs typeface="Arial" panose="020B0604020202020204" pitchFamily="34" charset="0"/>
                        </a:rPr>
                        <a:t>3 (n=1,564)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US" sz="1400">
                          <a:solidFill>
                            <a:schemeClr val="tx1">
                              <a:lumMod val="50000"/>
                              <a:lumOff val="50000"/>
                            </a:schemeClr>
                          </a:solidFill>
                          <a:latin typeface="Arial" panose="020B0604020202020204" pitchFamily="34" charset="0"/>
                          <a:cs typeface="Arial" panose="020B0604020202020204" pitchFamily="34" charset="0"/>
                        </a:rPr>
                        <a:t>No relationship</a:t>
                      </a:r>
                      <a:r>
                        <a:rPr lang="en-US" sz="1400" baseline="0">
                          <a:solidFill>
                            <a:schemeClr val="tx1">
                              <a:lumMod val="50000"/>
                              <a:lumOff val="50000"/>
                            </a:schemeClr>
                          </a:solidFill>
                          <a:latin typeface="Arial" panose="020B0604020202020204" pitchFamily="34" charset="0"/>
                          <a:cs typeface="Arial" panose="020B0604020202020204" pitchFamily="34" charset="0"/>
                        </a:rPr>
                        <a:t> between ACS and either PFT screening or PFT findings</a:t>
                      </a:r>
                      <a:endParaRPr lang="en-US" sz="1400">
                        <a:solidFill>
                          <a:schemeClr val="tx1">
                            <a:lumMod val="50000"/>
                            <a:lumOff val="5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685210">
                <a:tc>
                  <a:txBody>
                    <a:bodyPr/>
                    <a:lstStyle/>
                    <a:p>
                      <a:pPr algn="l"/>
                      <a:r>
                        <a:rPr lang="en-US" sz="1400">
                          <a:solidFill>
                            <a:schemeClr val="tx1">
                              <a:lumMod val="50000"/>
                              <a:lumOff val="50000"/>
                            </a:schemeClr>
                          </a:solidFill>
                          <a:latin typeface="Arial" panose="020B0604020202020204" pitchFamily="34" charset="0"/>
                          <a:cs typeface="Arial" panose="020B0604020202020204" pitchFamily="34" charset="0"/>
                        </a:rPr>
                        <a:t>Decline in lung function</a:t>
                      </a:r>
                    </a:p>
                  </a:txBody>
                  <a:tcPr anchor="ct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a:solidFill>
                            <a:schemeClr val="tx1">
                              <a:lumMod val="50000"/>
                              <a:lumOff val="50000"/>
                            </a:schemeClr>
                          </a:solidFill>
                          <a:latin typeface="Arial" panose="020B0604020202020204" pitchFamily="34" charset="0"/>
                          <a:cs typeface="Arial" panose="020B0604020202020204" pitchFamily="34" charset="0"/>
                        </a:rPr>
                        <a:t>8 (n=758)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a:solidFill>
                            <a:schemeClr val="tx1">
                              <a:lumMod val="50000"/>
                              <a:lumOff val="50000"/>
                            </a:schemeClr>
                          </a:solidFill>
                          <a:latin typeface="Arial" panose="020B0604020202020204" pitchFamily="34" charset="0"/>
                          <a:cs typeface="Arial" panose="020B0604020202020204" pitchFamily="34" charset="0"/>
                        </a:rPr>
                        <a:t>Observable decline over time in various parameters on PFT between baseline and follow-up measurements</a:t>
                      </a:r>
                      <a:endParaRPr lang="en-US" sz="1400">
                        <a:solidFill>
                          <a:schemeClr val="tx1">
                            <a:lumMod val="50000"/>
                            <a:lumOff val="5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1159064">
                <a:tc>
                  <a:txBody>
                    <a:bodyPr/>
                    <a:lstStyle/>
                    <a:p>
                      <a:pPr algn="l"/>
                      <a:r>
                        <a:rPr lang="en-US" sz="1400">
                          <a:solidFill>
                            <a:schemeClr val="tx1">
                              <a:lumMod val="50000"/>
                              <a:lumOff val="50000"/>
                            </a:schemeClr>
                          </a:solidFill>
                          <a:latin typeface="Arial" panose="020B0604020202020204" pitchFamily="34" charset="0"/>
                          <a:cs typeface="Arial" panose="020B0604020202020204" pitchFamily="34" charset="0"/>
                        </a:rPr>
                        <a:t>Mortality</a:t>
                      </a:r>
                    </a:p>
                  </a:txBody>
                  <a:tcPr anchor="ct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400">
                          <a:solidFill>
                            <a:schemeClr val="tx1">
                              <a:lumMod val="50000"/>
                              <a:lumOff val="50000"/>
                            </a:schemeClr>
                          </a:solidFill>
                          <a:latin typeface="Arial" panose="020B0604020202020204" pitchFamily="34" charset="0"/>
                          <a:cs typeface="Arial" panose="020B0604020202020204" pitchFamily="34" charset="0"/>
                        </a:rPr>
                        <a:t>2 (n=1,484)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a:solidFill>
                            <a:schemeClr val="tx1">
                              <a:lumMod val="50000"/>
                              <a:lumOff val="50000"/>
                            </a:schemeClr>
                          </a:solidFill>
                          <a:latin typeface="Arial" panose="020B0604020202020204" pitchFamily="34" charset="0"/>
                          <a:cs typeface="Arial" panose="020B0604020202020204" pitchFamily="34" charset="0"/>
                        </a:rPr>
                        <a:t>Lower % predicted forced expiratory volume in 1 second associated with higher mortality but mortality rates not different among those who received vs did not receive PFT</a:t>
                      </a:r>
                      <a:endParaRPr lang="en-US" sz="1400">
                        <a:solidFill>
                          <a:schemeClr val="tx1">
                            <a:lumMod val="50000"/>
                            <a:lumOff val="50000"/>
                          </a:schemeClr>
                        </a:solidFill>
                        <a:latin typeface="Arial" panose="020B0604020202020204" pitchFamily="34" charset="0"/>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55872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BA3B2F54-58DA-8445-822B-4574CCD3E789}"/>
              </a:ext>
            </a:extLst>
          </p:cNvPr>
          <p:cNvSpPr txBox="1">
            <a:spLocks/>
          </p:cNvSpPr>
          <p:nvPr/>
        </p:nvSpPr>
        <p:spPr>
          <a:xfrm>
            <a:off x="419100" y="1946366"/>
            <a:ext cx="6991793" cy="4318351"/>
          </a:xfrm>
          <a:prstGeom prst="rect">
            <a:avLst/>
          </a:prstGeom>
        </p:spPr>
        <p:txBody>
          <a:bodyPr lIns="0" tIns="0" rIns="0" bIns="0"/>
          <a:lstStyle>
            <a:lvl1pPr marL="457189" indent="-457189" algn="l" defTabSz="609585" rtl="0" eaLnBrk="0" fontAlgn="base" hangingPunct="0">
              <a:spcBef>
                <a:spcPct val="20000"/>
              </a:spcBef>
              <a:spcAft>
                <a:spcPct val="0"/>
              </a:spcAft>
              <a:buFont typeface="Arial" charset="0"/>
              <a:buChar char="•"/>
              <a:defRPr sz="2667" kern="1200">
                <a:solidFill>
                  <a:schemeClr val="bg1">
                    <a:lumMod val="50000"/>
                  </a:schemeClr>
                </a:solidFill>
                <a:latin typeface="+mn-lt"/>
                <a:ea typeface="Geneva" pitchFamily="37" charset="-128"/>
                <a:cs typeface="Geneva" pitchFamily="37" charset="-128"/>
              </a:defRPr>
            </a:lvl1pPr>
            <a:lvl2pPr marL="990575" indent="-380990" algn="l" defTabSz="609585" rtl="0" eaLnBrk="0" fontAlgn="base" hangingPunct="0">
              <a:spcBef>
                <a:spcPct val="20000"/>
              </a:spcBef>
              <a:spcAft>
                <a:spcPct val="0"/>
              </a:spcAft>
              <a:buFont typeface="Arial" charset="0"/>
              <a:buChar char="–"/>
              <a:defRPr sz="2400" kern="1200">
                <a:solidFill>
                  <a:schemeClr val="bg1">
                    <a:lumMod val="50000"/>
                  </a:schemeClr>
                </a:solidFill>
                <a:latin typeface="+mn-lt"/>
                <a:ea typeface="Geneva" pitchFamily="37" charset="-128"/>
                <a:cs typeface="+mn-cs"/>
              </a:defRPr>
            </a:lvl2pPr>
            <a:lvl3pPr marL="1523962" indent="-304792" algn="l" defTabSz="609585" rtl="0" eaLnBrk="0" fontAlgn="base" hangingPunct="0">
              <a:spcBef>
                <a:spcPct val="20000"/>
              </a:spcBef>
              <a:spcAft>
                <a:spcPct val="0"/>
              </a:spcAft>
              <a:buFont typeface="Arial" charset="0"/>
              <a:buChar char="•"/>
              <a:defRPr sz="2133" kern="1200">
                <a:solidFill>
                  <a:schemeClr val="bg1">
                    <a:lumMod val="50000"/>
                  </a:schemeClr>
                </a:solidFill>
                <a:latin typeface="+mn-lt"/>
                <a:ea typeface="Geneva" pitchFamily="37" charset="-128"/>
                <a:cs typeface="+mn-cs"/>
              </a:defRPr>
            </a:lvl3pPr>
            <a:lvl4pPr marL="2133547" indent="-304792" algn="l" defTabSz="609585" rtl="0" eaLnBrk="0" fontAlgn="base" hangingPunct="0">
              <a:spcBef>
                <a:spcPct val="20000"/>
              </a:spcBef>
              <a:spcAft>
                <a:spcPct val="0"/>
              </a:spcAft>
              <a:buFont typeface="Arial" charset="0"/>
              <a:buChar char="–"/>
              <a:defRPr sz="1867" kern="1200">
                <a:solidFill>
                  <a:schemeClr val="bg1">
                    <a:lumMod val="50000"/>
                  </a:schemeClr>
                </a:solidFill>
                <a:latin typeface="+mn-lt"/>
                <a:ea typeface="Geneva" pitchFamily="37" charset="-128"/>
                <a:cs typeface="+mn-cs"/>
              </a:defRPr>
            </a:lvl4pPr>
            <a:lvl5pPr marL="2743131" indent="-304792" algn="l" defTabSz="609585" rtl="0" eaLnBrk="0" fontAlgn="base" hangingPunct="0">
              <a:spcBef>
                <a:spcPct val="20000"/>
              </a:spcBef>
              <a:spcAft>
                <a:spcPct val="0"/>
              </a:spcAft>
              <a:buFont typeface="Arial" charset="0"/>
              <a:buChar char="»"/>
              <a:defRPr sz="1867" kern="1200">
                <a:solidFill>
                  <a:schemeClr val="bg1">
                    <a:lumMod val="50000"/>
                  </a:schemeClr>
                </a:solidFill>
                <a:latin typeface="+mn-lt"/>
                <a:ea typeface="Geneva" pitchFamily="37"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609585" rtl="0" eaLnBrk="0" fontAlgn="base" latinLnBrk="0" hangingPunct="0">
              <a:lnSpc>
                <a:spcPct val="100000"/>
              </a:lnSpc>
              <a:spcBef>
                <a:spcPct val="20000"/>
              </a:spcBef>
              <a:spcAft>
                <a:spcPct val="0"/>
              </a:spcAft>
              <a:buClrTx/>
              <a:buSzTx/>
              <a:buFont typeface="Arial" charset="0"/>
              <a:buNone/>
              <a:tabLst/>
              <a:defRPr/>
            </a:pPr>
            <a:r>
              <a:rPr kumimoji="0" lang="en-US" sz="2667" b="0" i="0" u="none" strike="noStrike" kern="1200" cap="none" spc="0" normalizeH="0" baseline="0" noProof="0">
                <a:ln>
                  <a:noFill/>
                </a:ln>
                <a:solidFill>
                  <a:prstClr val="white">
                    <a:lumMod val="50000"/>
                  </a:prstClr>
                </a:solidFill>
                <a:effectLst/>
                <a:uLnTx/>
                <a:uFillTx/>
                <a:latin typeface="Calibri"/>
                <a:ea typeface="Geneva" pitchFamily="37" charset="-128"/>
              </a:rPr>
              <a:t>American Society of Hematology 2019 guidelines for sickle cell disease: cardiopulmonary and kidney disease</a:t>
            </a:r>
            <a:endParaRPr lang="en-US">
              <a:solidFill>
                <a:prstClr val="white">
                  <a:lumMod val="50000"/>
                </a:prstClr>
              </a:solidFill>
              <a:latin typeface="Calibri"/>
            </a:endParaRPr>
          </a:p>
          <a:p>
            <a:pPr marL="0" indent="0">
              <a:buNone/>
            </a:pPr>
            <a:endParaRPr lang="en-US" sz="2000"/>
          </a:p>
          <a:p>
            <a:pPr marL="0" indent="0">
              <a:buNone/>
            </a:pPr>
            <a:r>
              <a:rPr lang="en-US" sz="2000"/>
              <a:t>Robert I. Liem, Sophie Lanzkron  Thomas D. Coates, Laura DeCastro,  Ankit A. Desai, Kenneth I. Ataga, Robyn T. Cohen, Johnson Haynes, Jr, Ifeyinwa Osunkwo, Jeffrey D. Lebensburger, James P. Lash, Theodore Wun, Madeleine Verhovsek, Elodie Ontala, Rae Blaylark, Fares Alahdab, Abdulrahman Katabi, Reem A. Mustafa</a:t>
            </a:r>
          </a:p>
          <a:p>
            <a:endParaRPr kumimoji="0" lang="en-US" sz="2000" b="0" i="0" u="none" strike="noStrike" kern="1200" cap="none" spc="0" normalizeH="0" baseline="0" noProof="0">
              <a:ln>
                <a:noFill/>
              </a:ln>
              <a:solidFill>
                <a:prstClr val="white">
                  <a:lumMod val="50000"/>
                </a:prstClr>
              </a:solidFill>
              <a:effectLst/>
              <a:uLnTx/>
              <a:uFillTx/>
              <a:latin typeface="Calibri"/>
              <a:ea typeface="Geneva" pitchFamily="37" charset="-128"/>
            </a:endParaRPr>
          </a:p>
          <a:p>
            <a:pPr marL="0" marR="0" lvl="0" indent="0" algn="l" defTabSz="609585" rtl="0" eaLnBrk="0" fontAlgn="base" latinLnBrk="0" hangingPunct="0">
              <a:lnSpc>
                <a:spcPct val="100000"/>
              </a:lnSpc>
              <a:spcBef>
                <a:spcPct val="20000"/>
              </a:spcBef>
              <a:spcAft>
                <a:spcPct val="0"/>
              </a:spcAft>
              <a:buClrTx/>
              <a:buSzTx/>
              <a:buFont typeface="Arial" charset="0"/>
              <a:buNone/>
              <a:tabLst/>
              <a:defRPr/>
            </a:pPr>
            <a:endParaRPr kumimoji="0" lang="en-US" sz="2667" b="0" i="0" u="none" strike="noStrike" kern="1200" cap="none" spc="0" normalizeH="0" baseline="0" noProof="0">
              <a:ln>
                <a:noFill/>
              </a:ln>
              <a:solidFill>
                <a:prstClr val="white">
                  <a:lumMod val="50000"/>
                </a:prstClr>
              </a:solidFill>
              <a:effectLst/>
              <a:uLnTx/>
              <a:uFillTx/>
              <a:latin typeface="Calibri"/>
              <a:ea typeface="Geneva" pitchFamily="37" charset="-128"/>
            </a:endParaRPr>
          </a:p>
        </p:txBody>
      </p:sp>
      <p:sp>
        <p:nvSpPr>
          <p:cNvPr id="10" name="Rectangle 9">
            <a:extLst>
              <a:ext uri="{FF2B5EF4-FFF2-40B4-BE49-F238E27FC236}">
                <a16:creationId xmlns:a16="http://schemas.microsoft.com/office/drawing/2014/main" id="{2C5B0EE2-5631-AE47-B71D-F2C3F74E2A1A}"/>
              </a:ext>
            </a:extLst>
          </p:cNvPr>
          <p:cNvSpPr/>
          <p:nvPr/>
        </p:nvSpPr>
        <p:spPr>
          <a:xfrm>
            <a:off x="388865" y="5618386"/>
            <a:ext cx="6799847" cy="369332"/>
          </a:xfrm>
          <a:prstGeom prst="rect">
            <a:avLst/>
          </a:prstGeom>
        </p:spPr>
        <p:txBody>
          <a:bodyPr wrap="square">
            <a:spAutoFit/>
          </a:bodyPr>
          <a:lstStyle/>
          <a:p>
            <a:pPr lvl="0"/>
            <a:r>
              <a:rPr lang="en-US">
                <a:solidFill>
                  <a:prstClr val="black"/>
                </a:solidFill>
                <a:hlinkClick r:id="rId2"/>
              </a:rPr>
              <a:t>https://ashpublications.org/bloodadvances/article/3/23/3867/429210</a:t>
            </a: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11" name="Title 1">
            <a:extLst>
              <a:ext uri="{FF2B5EF4-FFF2-40B4-BE49-F238E27FC236}">
                <a16:creationId xmlns:a16="http://schemas.microsoft.com/office/drawing/2014/main" id="{C7E1C8F2-69A2-6448-B234-DA4A50566259}"/>
              </a:ext>
            </a:extLst>
          </p:cNvPr>
          <p:cNvSpPr txBox="1">
            <a:spLocks/>
          </p:cNvSpPr>
          <p:nvPr/>
        </p:nvSpPr>
        <p:spPr>
          <a:xfrm>
            <a:off x="4731540" y="-230214"/>
            <a:ext cx="10972800" cy="713539"/>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800" b="1" i="0" u="none" strike="noStrike" kern="1200" cap="none" spc="0" normalizeH="0" baseline="0" noProof="0">
              <a:ln>
                <a:noFill/>
              </a:ln>
              <a:solidFill>
                <a:srgbClr val="FF0000"/>
              </a:solidFill>
              <a:effectLst/>
              <a:uLnTx/>
              <a:uFillTx/>
              <a:latin typeface="Calibri"/>
              <a:ea typeface="+mj-ea"/>
              <a:cs typeface="+mj-cs"/>
            </a:endParaRPr>
          </a:p>
        </p:txBody>
      </p:sp>
      <p:sp>
        <p:nvSpPr>
          <p:cNvPr id="2" name="Title 1">
            <a:extLst>
              <a:ext uri="{FF2B5EF4-FFF2-40B4-BE49-F238E27FC236}">
                <a16:creationId xmlns:a16="http://schemas.microsoft.com/office/drawing/2014/main" id="{974E941D-805F-3D45-951D-413E4B0C76B1}"/>
              </a:ext>
            </a:extLst>
          </p:cNvPr>
          <p:cNvSpPr>
            <a:spLocks noGrp="1"/>
          </p:cNvSpPr>
          <p:nvPr>
            <p:ph type="title"/>
          </p:nvPr>
        </p:nvSpPr>
        <p:spPr/>
        <p:txBody>
          <a:bodyPr lIns="0" tIns="0"/>
          <a:lstStyle/>
          <a:p>
            <a:r>
              <a:rPr lang="en-US"/>
              <a:t>Clinical Guidelines</a:t>
            </a:r>
          </a:p>
        </p:txBody>
      </p:sp>
      <p:pic>
        <p:nvPicPr>
          <p:cNvPr id="3" name="Picture 2">
            <a:extLst>
              <a:ext uri="{FF2B5EF4-FFF2-40B4-BE49-F238E27FC236}">
                <a16:creationId xmlns:a16="http://schemas.microsoft.com/office/drawing/2014/main" id="{7AB81B11-C2E4-4AEA-969E-99F176E37D2E}"/>
              </a:ext>
            </a:extLst>
          </p:cNvPr>
          <p:cNvPicPr>
            <a:picLocks noChangeAspect="1"/>
          </p:cNvPicPr>
          <p:nvPr/>
        </p:nvPicPr>
        <p:blipFill>
          <a:blip r:embed="rId3"/>
          <a:stretch>
            <a:fillRect/>
          </a:stretch>
        </p:blipFill>
        <p:spPr>
          <a:xfrm>
            <a:off x="7954191" y="1570891"/>
            <a:ext cx="3591716" cy="4803783"/>
          </a:xfrm>
          <a:prstGeom prst="rect">
            <a:avLst/>
          </a:prstGeom>
          <a:ln>
            <a:solidFill>
              <a:schemeClr val="bg1">
                <a:lumMod val="50000"/>
              </a:schemeClr>
            </a:solidFill>
          </a:ln>
        </p:spPr>
      </p:pic>
    </p:spTree>
    <p:extLst>
      <p:ext uri="{BB962C8B-B14F-4D97-AF65-F5344CB8AC3E}">
        <p14:creationId xmlns:p14="http://schemas.microsoft.com/office/powerpoint/2010/main" val="1972901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Certainty of Evidence: Screening PFT</a:t>
            </a:r>
          </a:p>
        </p:txBody>
      </p:sp>
      <p:sp>
        <p:nvSpPr>
          <p:cNvPr id="3" name="Content Placeholder 2"/>
          <p:cNvSpPr>
            <a:spLocks noGrp="1"/>
          </p:cNvSpPr>
          <p:nvPr>
            <p:ph idx="1"/>
          </p:nvPr>
        </p:nvSpPr>
        <p:spPr/>
        <p:txBody>
          <a:bodyPr>
            <a:normAutofit fontScale="92500"/>
          </a:bodyPr>
          <a:lstStyle/>
          <a:p>
            <a:pPr marL="0" indent="0">
              <a:buNone/>
            </a:pPr>
            <a:r>
              <a:rPr lang="en-US"/>
              <a:t>Certainty of evidence to support </a:t>
            </a:r>
            <a:r>
              <a:rPr lang="en-US" b="1"/>
              <a:t>screening PFT </a:t>
            </a:r>
            <a:r>
              <a:rPr lang="en-US"/>
              <a:t>is low because of the following reasons:</a:t>
            </a:r>
          </a:p>
          <a:p>
            <a:r>
              <a:rPr lang="en-US"/>
              <a:t>Absence of direct head to head comparisons of screening vs. no screening</a:t>
            </a:r>
          </a:p>
          <a:p>
            <a:r>
              <a:rPr lang="en-US"/>
              <a:t>Inconsistent data on relationship between abnormal lung function and outcomes</a:t>
            </a:r>
          </a:p>
          <a:p>
            <a:r>
              <a:rPr lang="en-US"/>
              <a:t>Not clear if screening PFT results in changes in management</a:t>
            </a:r>
          </a:p>
          <a:p>
            <a:r>
              <a:rPr lang="en-US"/>
              <a:t>Unclear which therapies represent appropriate management of abnormal lung function in SCD</a:t>
            </a:r>
          </a:p>
          <a:p>
            <a:r>
              <a:rPr lang="en-US"/>
              <a:t>Not clear if changes in management changes based on results affect outcomes</a:t>
            </a:r>
          </a:p>
        </p:txBody>
      </p:sp>
    </p:spTree>
    <p:extLst>
      <p:ext uri="{BB962C8B-B14F-4D97-AF65-F5344CB8AC3E}">
        <p14:creationId xmlns:p14="http://schemas.microsoft.com/office/powerpoint/2010/main" val="5729346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C06E4-7481-DD40-8CAE-2E0DBA2F9EF6}"/>
              </a:ext>
            </a:extLst>
          </p:cNvPr>
          <p:cNvSpPr>
            <a:spLocks noGrp="1"/>
          </p:cNvSpPr>
          <p:nvPr>
            <p:ph type="title"/>
          </p:nvPr>
        </p:nvSpPr>
        <p:spPr/>
        <p:txBody>
          <a:bodyPr/>
          <a:lstStyle/>
          <a:p>
            <a:r>
              <a:rPr lang="en-US"/>
              <a:t>When is it appropriate to get PFT?</a:t>
            </a:r>
          </a:p>
        </p:txBody>
      </p:sp>
      <p:sp>
        <p:nvSpPr>
          <p:cNvPr id="3" name="Content Placeholder 2">
            <a:extLst>
              <a:ext uri="{FF2B5EF4-FFF2-40B4-BE49-F238E27FC236}">
                <a16:creationId xmlns:a16="http://schemas.microsoft.com/office/drawing/2014/main" id="{EC5E9D39-6F85-924A-8866-C27348FF16BD}"/>
              </a:ext>
            </a:extLst>
          </p:cNvPr>
          <p:cNvSpPr>
            <a:spLocks noGrp="1"/>
          </p:cNvSpPr>
          <p:nvPr>
            <p:ph idx="1"/>
          </p:nvPr>
        </p:nvSpPr>
        <p:spPr/>
        <p:txBody>
          <a:bodyPr/>
          <a:lstStyle/>
          <a:p>
            <a:pPr marL="0" indent="0">
              <a:buNone/>
            </a:pPr>
            <a:r>
              <a:rPr lang="en-US"/>
              <a:t>Signs, symptoms or diagnoses that may warrant a diagnostic PFT: </a:t>
            </a:r>
          </a:p>
          <a:p>
            <a:endParaRPr lang="en-US"/>
          </a:p>
        </p:txBody>
      </p:sp>
      <p:sp>
        <p:nvSpPr>
          <p:cNvPr id="4" name="TextBox 3">
            <a:extLst>
              <a:ext uri="{FF2B5EF4-FFF2-40B4-BE49-F238E27FC236}">
                <a16:creationId xmlns:a16="http://schemas.microsoft.com/office/drawing/2014/main" id="{F76386B8-6A90-334B-8296-8358AC53977E}"/>
              </a:ext>
            </a:extLst>
          </p:cNvPr>
          <p:cNvSpPr txBox="1"/>
          <p:nvPr/>
        </p:nvSpPr>
        <p:spPr>
          <a:xfrm>
            <a:off x="876300" y="2746633"/>
            <a:ext cx="10515600" cy="2862322"/>
          </a:xfrm>
          <a:prstGeom prst="rect">
            <a:avLst/>
          </a:prstGeom>
          <a:noFill/>
        </p:spPr>
        <p:txBody>
          <a:bodyPr wrap="square" numCol="2" spcCol="182880" rtlCol="0">
            <a:spAutoFit/>
          </a:bodyPr>
          <a:lstStyle/>
          <a:p>
            <a:pPr marL="285750" indent="-285750">
              <a:buFont typeface="Arial" panose="020B0604020202020204" pitchFamily="34" charset="0"/>
              <a:buChar char="•"/>
            </a:pPr>
            <a:r>
              <a:rPr lang="en-US" sz="2000">
                <a:solidFill>
                  <a:schemeClr val="tx1">
                    <a:lumMod val="50000"/>
                    <a:lumOff val="50000"/>
                  </a:schemeClr>
                </a:solidFill>
                <a:latin typeface="Arial" panose="020B0604020202020204" pitchFamily="34" charset="0"/>
                <a:cs typeface="Arial" panose="020B0604020202020204" pitchFamily="34" charset="0"/>
              </a:rPr>
              <a:t>Wheezing or increased cough during URI</a:t>
            </a:r>
          </a:p>
          <a:p>
            <a:pPr marL="285750" indent="-285750">
              <a:buFont typeface="Arial" panose="020B0604020202020204" pitchFamily="34" charset="0"/>
              <a:buChar char="•"/>
            </a:pPr>
            <a:r>
              <a:rPr lang="en-US" sz="2000">
                <a:solidFill>
                  <a:schemeClr val="tx1">
                    <a:lumMod val="50000"/>
                    <a:lumOff val="50000"/>
                  </a:schemeClr>
                </a:solidFill>
                <a:latin typeface="Arial" panose="020B0604020202020204" pitchFamily="34" charset="0"/>
                <a:cs typeface="Arial" panose="020B0604020202020204" pitchFamily="34" charset="0"/>
              </a:rPr>
              <a:t>Dyspnea at rest or with exertion that is new or unexplained</a:t>
            </a:r>
          </a:p>
          <a:p>
            <a:pPr marL="285750" indent="-285750">
              <a:buFont typeface="Arial" panose="020B0604020202020204" pitchFamily="34" charset="0"/>
              <a:buChar char="•"/>
            </a:pPr>
            <a:r>
              <a:rPr lang="en-US" sz="2000">
                <a:solidFill>
                  <a:schemeClr val="tx1">
                    <a:lumMod val="50000"/>
                    <a:lumOff val="50000"/>
                  </a:schemeClr>
                </a:solidFill>
                <a:latin typeface="Arial" panose="020B0604020202020204" pitchFamily="34" charset="0"/>
                <a:cs typeface="Arial" panose="020B0604020202020204" pitchFamily="34" charset="0"/>
              </a:rPr>
              <a:t>Chest pain at rest or with exertion that is increased or unexplained</a:t>
            </a:r>
          </a:p>
          <a:p>
            <a:pPr marL="285750" indent="-285750">
              <a:buFont typeface="Arial" panose="020B0604020202020204" pitchFamily="34" charset="0"/>
              <a:buChar char="•"/>
            </a:pPr>
            <a:r>
              <a:rPr lang="en-US" sz="2000">
                <a:solidFill>
                  <a:schemeClr val="tx1">
                    <a:lumMod val="50000"/>
                    <a:lumOff val="50000"/>
                  </a:schemeClr>
                </a:solidFill>
                <a:latin typeface="Arial" panose="020B0604020202020204" pitchFamily="34" charset="0"/>
                <a:cs typeface="Arial" panose="020B0604020202020204" pitchFamily="34" charset="0"/>
              </a:rPr>
              <a:t>Increase in exercise limitation</a:t>
            </a:r>
          </a:p>
          <a:p>
            <a:pPr marL="285750" indent="-285750">
              <a:buFont typeface="Arial" panose="020B0604020202020204" pitchFamily="34" charset="0"/>
              <a:buChar char="•"/>
            </a:pPr>
            <a:r>
              <a:rPr lang="en-US" sz="2000">
                <a:solidFill>
                  <a:schemeClr val="tx1">
                    <a:lumMod val="50000"/>
                    <a:lumOff val="50000"/>
                  </a:schemeClr>
                </a:solidFill>
                <a:latin typeface="Arial" panose="020B0604020202020204" pitchFamily="34" charset="0"/>
                <a:cs typeface="Arial" panose="020B0604020202020204" pitchFamily="34" charset="0"/>
              </a:rPr>
              <a:t>Abnormal 6-minute walk test defined by either reduced 6MWD or oxygen desaturation </a:t>
            </a:r>
          </a:p>
          <a:p>
            <a:pPr marL="285750" indent="-285750">
              <a:buFont typeface="Arial" panose="020B0604020202020204" pitchFamily="34" charset="0"/>
              <a:buChar char="•"/>
            </a:pPr>
            <a:r>
              <a:rPr lang="en-US" sz="2000">
                <a:solidFill>
                  <a:schemeClr val="tx1">
                    <a:lumMod val="50000"/>
                    <a:lumOff val="50000"/>
                  </a:schemeClr>
                </a:solidFill>
                <a:latin typeface="Arial" panose="020B0604020202020204" pitchFamily="34" charset="0"/>
                <a:cs typeface="Arial" panose="020B0604020202020204" pitchFamily="34" charset="0"/>
              </a:rPr>
              <a:t>Recurrent hypoxemia at rest or with exertion</a:t>
            </a:r>
          </a:p>
          <a:p>
            <a:pPr marL="285750" indent="-285750">
              <a:buFont typeface="Arial" panose="020B0604020202020204" pitchFamily="34" charset="0"/>
              <a:buChar char="•"/>
            </a:pPr>
            <a:r>
              <a:rPr lang="en-US" sz="2000">
                <a:solidFill>
                  <a:schemeClr val="tx1">
                    <a:lumMod val="50000"/>
                    <a:lumOff val="50000"/>
                  </a:schemeClr>
                </a:solidFill>
                <a:latin typeface="Arial" panose="020B0604020202020204" pitchFamily="34" charset="0"/>
                <a:cs typeface="Arial" panose="020B0604020202020204" pitchFamily="34" charset="0"/>
              </a:rPr>
              <a:t>Syncope or pre-syncope</a:t>
            </a:r>
          </a:p>
          <a:p>
            <a:pPr marL="285750" indent="-285750">
              <a:buFont typeface="Arial" panose="020B0604020202020204" pitchFamily="34" charset="0"/>
              <a:buChar char="•"/>
            </a:pPr>
            <a:r>
              <a:rPr lang="en-US" sz="2000">
                <a:solidFill>
                  <a:schemeClr val="tx1">
                    <a:lumMod val="50000"/>
                    <a:lumOff val="50000"/>
                  </a:schemeClr>
                </a:solidFill>
                <a:latin typeface="Arial" panose="020B0604020202020204" pitchFamily="34" charset="0"/>
                <a:cs typeface="Arial" panose="020B0604020202020204" pitchFamily="34" charset="0"/>
              </a:rPr>
              <a:t>Recurrent acute chest syndrome</a:t>
            </a:r>
          </a:p>
          <a:p>
            <a:pPr marL="285750" indent="-285750">
              <a:buFont typeface="Arial" panose="020B0604020202020204" pitchFamily="34" charset="0"/>
              <a:buChar char="•"/>
            </a:pPr>
            <a:r>
              <a:rPr lang="en-US" sz="2000">
                <a:solidFill>
                  <a:schemeClr val="tx1">
                    <a:lumMod val="50000"/>
                    <a:lumOff val="50000"/>
                  </a:schemeClr>
                </a:solidFill>
                <a:latin typeface="Arial" panose="020B0604020202020204" pitchFamily="34" charset="0"/>
                <a:cs typeface="Arial" panose="020B0604020202020204" pitchFamily="34" charset="0"/>
              </a:rPr>
              <a:t>Pulmonary embolism</a:t>
            </a:r>
          </a:p>
          <a:p>
            <a:pPr marL="285750" indent="-285750">
              <a:buFont typeface="Arial" panose="020B0604020202020204" pitchFamily="34" charset="0"/>
              <a:buChar char="•"/>
            </a:pPr>
            <a:endParaRPr lang="en-US" sz="2000">
              <a:solidFill>
                <a:schemeClr val="tx1">
                  <a:lumMod val="50000"/>
                  <a:lumOff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a:solidFill>
                <a:schemeClr val="tx1">
                  <a:lumMod val="50000"/>
                  <a:lumOff val="50000"/>
                </a:schemeClr>
              </a:solidFill>
            </a:endParaRPr>
          </a:p>
        </p:txBody>
      </p:sp>
    </p:spTree>
    <p:extLst>
      <p:ext uri="{BB962C8B-B14F-4D97-AF65-F5344CB8AC3E}">
        <p14:creationId xmlns:p14="http://schemas.microsoft.com/office/powerpoint/2010/main" val="1918896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Case</a:t>
            </a:r>
          </a:p>
        </p:txBody>
      </p:sp>
      <p:sp>
        <p:nvSpPr>
          <p:cNvPr id="3" name="Content Placeholder 2"/>
          <p:cNvSpPr>
            <a:spLocks noGrp="1"/>
          </p:cNvSpPr>
          <p:nvPr>
            <p:ph idx="1"/>
          </p:nvPr>
        </p:nvSpPr>
        <p:spPr/>
        <p:txBody>
          <a:bodyPr>
            <a:normAutofit/>
          </a:bodyPr>
          <a:lstStyle/>
          <a:p>
            <a:r>
              <a:rPr lang="en-US"/>
              <a:t>Your patient returns only every 4 to 6 months even though you provided refills for 3 months at a time. You have reinforced the need to take hydroxyurea daily and tried to help him improve his adherence. Two years after his first visit, the patient returns for a hydroxyurea refill and complains of having a </a:t>
            </a:r>
            <a:r>
              <a:rPr lang="en-US" i="1"/>
              <a:t>hard time catching his breath</a:t>
            </a:r>
            <a:r>
              <a:rPr lang="en-US"/>
              <a:t> as he walks across his college campus. This is a </a:t>
            </a:r>
            <a:r>
              <a:rPr lang="en-US" i="1"/>
              <a:t>new complaint</a:t>
            </a:r>
            <a:r>
              <a:rPr lang="en-US"/>
              <a:t>. </a:t>
            </a:r>
          </a:p>
          <a:p>
            <a:r>
              <a:rPr lang="en-US"/>
              <a:t>On exam, his oxygen saturation is now 93% on room air and his blood pressure is 125/80 mm Hg. His Hgb is 7 g/dL with an MCV of 88 fL on hydroxyurea. A chest X-ray shows clear lungs but mild cardiomegaly.</a:t>
            </a:r>
          </a:p>
        </p:txBody>
      </p:sp>
    </p:spTree>
    <p:extLst>
      <p:ext uri="{BB962C8B-B14F-4D97-AF65-F5344CB8AC3E}">
        <p14:creationId xmlns:p14="http://schemas.microsoft.com/office/powerpoint/2010/main" val="25737138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Case</a:t>
            </a:r>
          </a:p>
        </p:txBody>
      </p:sp>
      <p:sp>
        <p:nvSpPr>
          <p:cNvPr id="3" name="Content Placeholder 2"/>
          <p:cNvSpPr>
            <a:spLocks noGrp="1"/>
          </p:cNvSpPr>
          <p:nvPr>
            <p:ph idx="1"/>
          </p:nvPr>
        </p:nvSpPr>
        <p:spPr>
          <a:xfrm>
            <a:off x="419100" y="2033094"/>
            <a:ext cx="10695368" cy="3954624"/>
          </a:xfrm>
        </p:spPr>
        <p:txBody>
          <a:bodyPr/>
          <a:lstStyle/>
          <a:p>
            <a:r>
              <a:rPr lang="en-US"/>
              <a:t>Since your patient is now symptomatic, you obtain a diagnostic PFT and an ECHO. His PFT was not diagnostic or conclusive for a cause of his symptoms. His ECHO demonstrates a peak TRJV of 2.8 m/sec.</a:t>
            </a:r>
          </a:p>
          <a:p>
            <a:r>
              <a:rPr lang="en-US"/>
              <a:t>You repeat his ECHO in 6 months, which shows a peak TRJV of 2.9 m/sec. At that time, you have him undergo a 6 minute walk test. He is able to walk 250 meters, and his oxygen saturation ranges from 88 to 92% throughout the test.</a:t>
            </a:r>
          </a:p>
        </p:txBody>
      </p:sp>
    </p:spTree>
    <p:extLst>
      <p:ext uri="{BB962C8B-B14F-4D97-AF65-F5344CB8AC3E}">
        <p14:creationId xmlns:p14="http://schemas.microsoft.com/office/powerpoint/2010/main" val="9601307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783DE-6852-0E4F-8A08-ECE1DBC0B8F4}"/>
              </a:ext>
            </a:extLst>
          </p:cNvPr>
          <p:cNvSpPr>
            <a:spLocks noGrp="1"/>
          </p:cNvSpPr>
          <p:nvPr>
            <p:ph type="title"/>
          </p:nvPr>
        </p:nvSpPr>
        <p:spPr/>
        <p:txBody>
          <a:bodyPr/>
          <a:lstStyle/>
          <a:p>
            <a:r>
              <a:rPr lang="en-US"/>
              <a:t>Case</a:t>
            </a:r>
          </a:p>
        </p:txBody>
      </p:sp>
      <p:sp>
        <p:nvSpPr>
          <p:cNvPr id="3" name="Content Placeholder 2">
            <a:extLst>
              <a:ext uri="{FF2B5EF4-FFF2-40B4-BE49-F238E27FC236}">
                <a16:creationId xmlns:a16="http://schemas.microsoft.com/office/drawing/2014/main" id="{C1C3588C-390C-694D-8970-A211F8984C58}"/>
              </a:ext>
            </a:extLst>
          </p:cNvPr>
          <p:cNvSpPr>
            <a:spLocks noGrp="1"/>
          </p:cNvSpPr>
          <p:nvPr>
            <p:ph idx="1"/>
          </p:nvPr>
        </p:nvSpPr>
        <p:spPr/>
        <p:txBody>
          <a:bodyPr/>
          <a:lstStyle/>
          <a:p>
            <a:pPr marL="0" indent="0">
              <a:buNone/>
            </a:pPr>
            <a:r>
              <a:rPr lang="en-US"/>
              <a:t>What laboratory test would be most informative for your next step?</a:t>
            </a:r>
          </a:p>
          <a:p>
            <a:r>
              <a:rPr lang="en-US" sz="2400"/>
              <a:t>Repeat CBC with diff and retic</a:t>
            </a:r>
          </a:p>
          <a:p>
            <a:r>
              <a:rPr lang="en-US" sz="2400">
                <a:solidFill>
                  <a:srgbClr val="E53E30"/>
                </a:solidFill>
              </a:rPr>
              <a:t>N-terminal brain natriuretic peptide (NT-BNP)</a:t>
            </a:r>
          </a:p>
          <a:p>
            <a:r>
              <a:rPr lang="en-US" sz="2400"/>
              <a:t>D-Dimer</a:t>
            </a:r>
          </a:p>
          <a:p>
            <a:r>
              <a:rPr lang="en-US" sz="2400"/>
              <a:t>Hemoglobin electrophoresis </a:t>
            </a:r>
          </a:p>
          <a:p>
            <a:pPr lvl="1"/>
            <a:endParaRPr lang="en-US"/>
          </a:p>
        </p:txBody>
      </p:sp>
    </p:spTree>
    <p:extLst>
      <p:ext uri="{BB962C8B-B14F-4D97-AF65-F5344CB8AC3E}">
        <p14:creationId xmlns:p14="http://schemas.microsoft.com/office/powerpoint/2010/main" val="41125579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D9DD5-D46D-1C4A-9FB1-78DE900B737E}"/>
              </a:ext>
            </a:extLst>
          </p:cNvPr>
          <p:cNvSpPr>
            <a:spLocks noGrp="1"/>
          </p:cNvSpPr>
          <p:nvPr>
            <p:ph type="title"/>
          </p:nvPr>
        </p:nvSpPr>
        <p:spPr/>
        <p:txBody>
          <a:bodyPr/>
          <a:lstStyle/>
          <a:p>
            <a:r>
              <a:rPr lang="en-US"/>
              <a:t>Case</a:t>
            </a:r>
          </a:p>
        </p:txBody>
      </p:sp>
      <p:sp>
        <p:nvSpPr>
          <p:cNvPr id="3" name="Content Placeholder 2">
            <a:extLst>
              <a:ext uri="{FF2B5EF4-FFF2-40B4-BE49-F238E27FC236}">
                <a16:creationId xmlns:a16="http://schemas.microsoft.com/office/drawing/2014/main" id="{0CA9D317-BFDA-E640-89E1-3CF9ECCC7D47}"/>
              </a:ext>
            </a:extLst>
          </p:cNvPr>
          <p:cNvSpPr>
            <a:spLocks noGrp="1"/>
          </p:cNvSpPr>
          <p:nvPr>
            <p:ph idx="1"/>
          </p:nvPr>
        </p:nvSpPr>
        <p:spPr/>
        <p:txBody>
          <a:bodyPr/>
          <a:lstStyle/>
          <a:p>
            <a:pPr marL="0" indent="0">
              <a:buNone/>
            </a:pPr>
            <a:r>
              <a:rPr lang="en-US"/>
              <a:t>A week later, you see the patient back in clinic. His oxygen saturation is 91% on room air and he only feels short of breath under exertion. He has avoided running and walking long distances. You review the NT-BNP results with him, which was 170 pg/ml. </a:t>
            </a:r>
          </a:p>
        </p:txBody>
      </p:sp>
    </p:spTree>
    <p:extLst>
      <p:ext uri="{BB962C8B-B14F-4D97-AF65-F5344CB8AC3E}">
        <p14:creationId xmlns:p14="http://schemas.microsoft.com/office/powerpoint/2010/main" val="2631873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132DC-EA9A-184C-83BC-B1C4980CD2EA}"/>
              </a:ext>
            </a:extLst>
          </p:cNvPr>
          <p:cNvSpPr>
            <a:spLocks noGrp="1"/>
          </p:cNvSpPr>
          <p:nvPr>
            <p:ph type="title"/>
          </p:nvPr>
        </p:nvSpPr>
        <p:spPr/>
        <p:txBody>
          <a:bodyPr/>
          <a:lstStyle/>
          <a:p>
            <a:r>
              <a:rPr lang="en-US"/>
              <a:t>Case</a:t>
            </a:r>
          </a:p>
        </p:txBody>
      </p:sp>
      <p:sp>
        <p:nvSpPr>
          <p:cNvPr id="3" name="Content Placeholder 2">
            <a:extLst>
              <a:ext uri="{FF2B5EF4-FFF2-40B4-BE49-F238E27FC236}">
                <a16:creationId xmlns:a16="http://schemas.microsoft.com/office/drawing/2014/main" id="{9FDC5A9F-2D25-FE49-86CD-58268889772A}"/>
              </a:ext>
            </a:extLst>
          </p:cNvPr>
          <p:cNvSpPr>
            <a:spLocks noGrp="1"/>
          </p:cNvSpPr>
          <p:nvPr>
            <p:ph idx="1"/>
          </p:nvPr>
        </p:nvSpPr>
        <p:spPr/>
        <p:txBody>
          <a:bodyPr/>
          <a:lstStyle/>
          <a:p>
            <a:pPr marL="0" indent="0">
              <a:buNone/>
            </a:pPr>
            <a:r>
              <a:rPr lang="en-US"/>
              <a:t>What are your next steps in managing this patient?</a:t>
            </a:r>
          </a:p>
          <a:p>
            <a:r>
              <a:rPr lang="en-US" sz="2400"/>
              <a:t>Repeat ECHO every 6 months</a:t>
            </a:r>
          </a:p>
          <a:p>
            <a:r>
              <a:rPr lang="en-US" sz="2400">
                <a:solidFill>
                  <a:srgbClr val="E53E30"/>
                </a:solidFill>
              </a:rPr>
              <a:t>Referral to a pulmonary hypertension expert</a:t>
            </a:r>
          </a:p>
          <a:p>
            <a:r>
              <a:rPr lang="en-US" sz="2400">
                <a:solidFill>
                  <a:srgbClr val="E53E30"/>
                </a:solidFill>
              </a:rPr>
              <a:t>Referral to cardiology for a right-heart catheterization</a:t>
            </a:r>
          </a:p>
          <a:p>
            <a:r>
              <a:rPr lang="en-US" sz="2400"/>
              <a:t>Prescribe selexipag</a:t>
            </a:r>
          </a:p>
          <a:p>
            <a:r>
              <a:rPr lang="en-US" sz="2400"/>
              <a:t>Exchange transfusion</a:t>
            </a:r>
          </a:p>
          <a:p>
            <a:r>
              <a:rPr lang="en-US" sz="2400"/>
              <a:t>CT of his chest</a:t>
            </a:r>
          </a:p>
          <a:p>
            <a:pPr lvl="1"/>
            <a:endParaRPr lang="en-US"/>
          </a:p>
          <a:p>
            <a:pPr lvl="1"/>
            <a:endParaRPr lang="en-US"/>
          </a:p>
          <a:p>
            <a:pPr lvl="1"/>
            <a:endParaRPr lang="en-US"/>
          </a:p>
        </p:txBody>
      </p:sp>
    </p:spTree>
    <p:extLst>
      <p:ext uri="{BB962C8B-B14F-4D97-AF65-F5344CB8AC3E}">
        <p14:creationId xmlns:p14="http://schemas.microsoft.com/office/powerpoint/2010/main" val="26493782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Recommendations: Management of Abnormal ECHO</a:t>
            </a:r>
          </a:p>
        </p:txBody>
      </p:sp>
      <p:sp>
        <p:nvSpPr>
          <p:cNvPr id="3" name="Content Placeholder 2"/>
          <p:cNvSpPr>
            <a:spLocks noGrp="1"/>
          </p:cNvSpPr>
          <p:nvPr>
            <p:ph idx="1"/>
          </p:nvPr>
        </p:nvSpPr>
        <p:spPr/>
        <p:txBody>
          <a:bodyPr>
            <a:normAutofit/>
          </a:bodyPr>
          <a:lstStyle/>
          <a:p>
            <a:pPr>
              <a:lnSpc>
                <a:spcPct val="120000"/>
              </a:lnSpc>
            </a:pPr>
            <a:r>
              <a:rPr lang="en-US"/>
              <a:t>For asymptomatic children and adults with SCD and an isolated peak TRJV of </a:t>
            </a:r>
            <a:r>
              <a:rPr lang="en-US" u="sng"/>
              <a:t>&gt;</a:t>
            </a:r>
            <a:r>
              <a:rPr lang="en-US"/>
              <a:t> 2.5 to 2.9 m/s, the ASH guideline panel suggests </a:t>
            </a:r>
            <a:r>
              <a:rPr lang="en-US" b="1" u="sng"/>
              <a:t>against right-heart catheterization</a:t>
            </a:r>
            <a:r>
              <a:rPr lang="en-US" b="1"/>
              <a:t> </a:t>
            </a:r>
            <a:r>
              <a:rPr lang="en-US" sz="2400" i="1"/>
              <a:t>(conditional recommendation, very low certainty in the evidence about effects).</a:t>
            </a:r>
            <a:endParaRPr lang="en-US" i="1"/>
          </a:p>
          <a:p>
            <a:pPr>
              <a:lnSpc>
                <a:spcPct val="120000"/>
              </a:lnSpc>
            </a:pPr>
            <a:r>
              <a:rPr lang="en-US"/>
              <a:t>For children and adults with SCD and a peak TRJV of </a:t>
            </a:r>
            <a:r>
              <a:rPr lang="en-US" u="sng"/>
              <a:t>&gt; </a:t>
            </a:r>
            <a:r>
              <a:rPr lang="en-US"/>
              <a:t>2.5 m/s who also have a reduced 6MWD and/or elevated NT-BNP, the ASH guideline panel suggests</a:t>
            </a:r>
            <a:r>
              <a:rPr lang="en-US" b="1"/>
              <a:t> </a:t>
            </a:r>
            <a:r>
              <a:rPr lang="en-US" b="1" u="sng"/>
              <a:t>right-heart catheterization</a:t>
            </a:r>
            <a:r>
              <a:rPr lang="en-US" b="1"/>
              <a:t> </a:t>
            </a:r>
            <a:r>
              <a:rPr lang="en-US" sz="2400" i="1"/>
              <a:t>(conditional recommendation, very low certainty in the evidence about effects).</a:t>
            </a:r>
          </a:p>
          <a:p>
            <a:endParaRPr lang="en-US"/>
          </a:p>
        </p:txBody>
      </p:sp>
    </p:spTree>
    <p:extLst>
      <p:ext uri="{BB962C8B-B14F-4D97-AF65-F5344CB8AC3E}">
        <p14:creationId xmlns:p14="http://schemas.microsoft.com/office/powerpoint/2010/main" val="1659430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Evidence: Mortality and adverse events associated with right-heart catheterization</a:t>
            </a:r>
          </a:p>
        </p:txBody>
      </p:sp>
      <p:sp>
        <p:nvSpPr>
          <p:cNvPr id="3" name="Content Placeholder 2"/>
          <p:cNvSpPr>
            <a:spLocks noGrp="1"/>
          </p:cNvSpPr>
          <p:nvPr>
            <p:ph idx="1"/>
          </p:nvPr>
        </p:nvSpPr>
        <p:spPr/>
        <p:txBody>
          <a:bodyPr/>
          <a:lstStyle/>
          <a:p>
            <a:endParaRPr lang="en-US"/>
          </a:p>
          <a:p>
            <a:r>
              <a:rPr lang="en-US"/>
              <a:t>A total of 3 studies (n=206) examined mortality among selected patients with peak TRJV ≥ 2.5 m/sec who underwent RHC for suspected PH:</a:t>
            </a:r>
          </a:p>
          <a:p>
            <a:pPr lvl="1"/>
            <a:r>
              <a:rPr lang="en-US"/>
              <a:t>Among patients who underwent RHC, 29/206 (14.1%) patients died, compared with 54/795 (6.8%) patients who died among those not undergoing RHC</a:t>
            </a:r>
          </a:p>
          <a:p>
            <a:r>
              <a:rPr lang="en-US"/>
              <a:t>In the only study that reported adverse events after RHC, pain occurred in 3/96 (3%) of SCD patients after RHC</a:t>
            </a:r>
          </a:p>
        </p:txBody>
      </p:sp>
    </p:spTree>
    <p:extLst>
      <p:ext uri="{BB962C8B-B14F-4D97-AF65-F5344CB8AC3E}">
        <p14:creationId xmlns:p14="http://schemas.microsoft.com/office/powerpoint/2010/main" val="38598119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Certainty of Evidence: Proceeding with RHC versus monitoring TRJV</a:t>
            </a:r>
          </a:p>
        </p:txBody>
      </p:sp>
      <p:sp>
        <p:nvSpPr>
          <p:cNvPr id="3" name="Content Placeholder 2"/>
          <p:cNvSpPr>
            <a:spLocks noGrp="1"/>
          </p:cNvSpPr>
          <p:nvPr>
            <p:ph idx="1"/>
          </p:nvPr>
        </p:nvSpPr>
        <p:spPr/>
        <p:txBody>
          <a:bodyPr/>
          <a:lstStyle/>
          <a:p>
            <a:pPr marL="0" indent="0">
              <a:buNone/>
            </a:pPr>
            <a:r>
              <a:rPr lang="en-US"/>
              <a:t>Certainty of evidence to support proceeding with RHC in asymptomatic patient with peak TRJV of ≥ 2.5 to 2.9 m/sec is low because of the following:</a:t>
            </a:r>
          </a:p>
          <a:p>
            <a:r>
              <a:rPr lang="en-US"/>
              <a:t>Absence of direct head to head comparisons of RHC vs. serial monitoring of peak TRJV</a:t>
            </a:r>
          </a:p>
          <a:p>
            <a:r>
              <a:rPr lang="en-US"/>
              <a:t>Variability in how existing studies determined which patients with elevated peak TRJV underwent RHC</a:t>
            </a:r>
          </a:p>
          <a:p>
            <a:r>
              <a:rPr lang="en-US"/>
              <a:t>Diagnostic limitations of peak TRJV as a screening test for pulmonary hypertension</a:t>
            </a:r>
          </a:p>
          <a:p>
            <a:r>
              <a:rPr lang="en-US"/>
              <a:t>Unclear if proceeding with RHC or the results of RHC leads to changes in management that impact outcomes</a:t>
            </a:r>
          </a:p>
        </p:txBody>
      </p:sp>
    </p:spTree>
    <p:extLst>
      <p:ext uri="{BB962C8B-B14F-4D97-AF65-F5344CB8AC3E}">
        <p14:creationId xmlns:p14="http://schemas.microsoft.com/office/powerpoint/2010/main" val="1687233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75A72-1BE3-48E7-B705-7884C03B7F07}"/>
              </a:ext>
            </a:extLst>
          </p:cNvPr>
          <p:cNvSpPr>
            <a:spLocks noGrp="1"/>
          </p:cNvSpPr>
          <p:nvPr>
            <p:ph type="title"/>
          </p:nvPr>
        </p:nvSpPr>
        <p:spPr/>
        <p:txBody>
          <a:bodyPr lIns="0" tIns="0"/>
          <a:lstStyle/>
          <a:p>
            <a:r>
              <a:rPr lang="en-CA" sz="2667">
                <a:solidFill>
                  <a:srgbClr val="E53E31"/>
                </a:solidFill>
                <a:latin typeface="Calibri"/>
                <a:ea typeface="Geneva" pitchFamily="37" charset="-128"/>
                <a:cs typeface="Arial"/>
              </a:rPr>
              <a:t>ASH Clinical Practice Guidelines on SCD</a:t>
            </a:r>
            <a:endParaRPr lang="en-US"/>
          </a:p>
        </p:txBody>
      </p:sp>
      <p:sp>
        <p:nvSpPr>
          <p:cNvPr id="3" name="Content Placeholder 2">
            <a:extLst>
              <a:ext uri="{FF2B5EF4-FFF2-40B4-BE49-F238E27FC236}">
                <a16:creationId xmlns:a16="http://schemas.microsoft.com/office/drawing/2014/main" id="{B9803716-ECDE-43B7-BAC3-BAD7182F9B7C}"/>
              </a:ext>
            </a:extLst>
          </p:cNvPr>
          <p:cNvSpPr>
            <a:spLocks noGrp="1"/>
          </p:cNvSpPr>
          <p:nvPr>
            <p:ph idx="1"/>
          </p:nvPr>
        </p:nvSpPr>
        <p:spPr/>
        <p:txBody>
          <a:bodyPr/>
          <a:lstStyle/>
          <a:p>
            <a:pPr marL="0" indent="0">
              <a:buNone/>
            </a:pPr>
            <a:r>
              <a:rPr lang="en-US"/>
              <a:t>1. </a:t>
            </a:r>
            <a:r>
              <a:rPr lang="en-US" b="1"/>
              <a:t>Cardiopulmonary and Kidney Disease</a:t>
            </a:r>
          </a:p>
          <a:p>
            <a:pPr marL="0" indent="0">
              <a:buNone/>
            </a:pPr>
            <a:r>
              <a:rPr lang="en-US"/>
              <a:t>2. Transfusion Support</a:t>
            </a:r>
          </a:p>
          <a:p>
            <a:pPr marL="0" indent="0">
              <a:buNone/>
            </a:pPr>
            <a:r>
              <a:rPr lang="en-US"/>
              <a:t>3. Cerebrovascular Disease </a:t>
            </a:r>
          </a:p>
          <a:p>
            <a:pPr marL="0" indent="0">
              <a:buNone/>
            </a:pPr>
            <a:r>
              <a:rPr lang="en-US"/>
              <a:t>4. Acute and Chronic Pain</a:t>
            </a:r>
          </a:p>
          <a:p>
            <a:pPr marL="0" indent="0">
              <a:buNone/>
            </a:pPr>
            <a:r>
              <a:rPr lang="en-US"/>
              <a:t>5. Stem Cell Transplantation </a:t>
            </a:r>
          </a:p>
        </p:txBody>
      </p:sp>
    </p:spTree>
    <p:extLst>
      <p:ext uri="{BB962C8B-B14F-4D97-AF65-F5344CB8AC3E}">
        <p14:creationId xmlns:p14="http://schemas.microsoft.com/office/powerpoint/2010/main" val="31883629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9D97C-8B03-6946-916E-E329955F6639}"/>
              </a:ext>
            </a:extLst>
          </p:cNvPr>
          <p:cNvSpPr>
            <a:spLocks noGrp="1"/>
          </p:cNvSpPr>
          <p:nvPr>
            <p:ph type="title"/>
          </p:nvPr>
        </p:nvSpPr>
        <p:spPr/>
        <p:txBody>
          <a:bodyPr/>
          <a:lstStyle/>
          <a:p>
            <a:r>
              <a:rPr lang="en-US"/>
              <a:t>Other considerations</a:t>
            </a:r>
          </a:p>
        </p:txBody>
      </p:sp>
      <p:sp>
        <p:nvSpPr>
          <p:cNvPr id="3" name="Content Placeholder 2">
            <a:extLst>
              <a:ext uri="{FF2B5EF4-FFF2-40B4-BE49-F238E27FC236}">
                <a16:creationId xmlns:a16="http://schemas.microsoft.com/office/drawing/2014/main" id="{E5D4AC3D-79B7-E448-A2A5-859E9A8FBF57}"/>
              </a:ext>
            </a:extLst>
          </p:cNvPr>
          <p:cNvSpPr>
            <a:spLocks noGrp="1"/>
          </p:cNvSpPr>
          <p:nvPr>
            <p:ph idx="1"/>
          </p:nvPr>
        </p:nvSpPr>
        <p:spPr/>
        <p:txBody>
          <a:bodyPr>
            <a:normAutofit/>
          </a:bodyPr>
          <a:lstStyle/>
          <a:p>
            <a:r>
              <a:rPr lang="en-US"/>
              <a:t>Decisions about the need for RHC should be based on ECHOs obtained at steady state and not during acute illness </a:t>
            </a:r>
          </a:p>
          <a:p>
            <a:r>
              <a:rPr lang="en-US"/>
              <a:t>Repeating ECHOs demonstrating elevated peak TRJV is important prior to referral for RHC, since reproducibility of TRJV measurements may vary due to technical factors, severity of anemia or increased cardiac output.</a:t>
            </a:r>
          </a:p>
          <a:p>
            <a:r>
              <a:rPr lang="en-US"/>
              <a:t>For patients with TRJV of ≥2.5 m/sec who are asymptomatic, the addition of NT-BNP and 6MWD may help to improve the diagnostic accuracy for PH. </a:t>
            </a:r>
          </a:p>
          <a:p>
            <a:endParaRPr lang="en-US"/>
          </a:p>
          <a:p>
            <a:endParaRPr lang="en-US"/>
          </a:p>
          <a:p>
            <a:endParaRPr lang="en-US"/>
          </a:p>
          <a:p>
            <a:endParaRPr lang="en-US"/>
          </a:p>
          <a:p>
            <a:endParaRPr lang="en-US"/>
          </a:p>
        </p:txBody>
      </p:sp>
    </p:spTree>
    <p:extLst>
      <p:ext uri="{BB962C8B-B14F-4D97-AF65-F5344CB8AC3E}">
        <p14:creationId xmlns:p14="http://schemas.microsoft.com/office/powerpoint/2010/main" val="12882491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FECB0-AC50-B747-BD33-C5EB42EB72E6}"/>
              </a:ext>
            </a:extLst>
          </p:cNvPr>
          <p:cNvSpPr>
            <a:spLocks noGrp="1"/>
          </p:cNvSpPr>
          <p:nvPr>
            <p:ph type="title"/>
          </p:nvPr>
        </p:nvSpPr>
        <p:spPr/>
        <p:txBody>
          <a:bodyPr/>
          <a:lstStyle/>
          <a:p>
            <a:r>
              <a:rPr lang="en-US"/>
              <a:t>Case</a:t>
            </a:r>
          </a:p>
        </p:txBody>
      </p:sp>
      <p:sp>
        <p:nvSpPr>
          <p:cNvPr id="3" name="Content Placeholder 2">
            <a:extLst>
              <a:ext uri="{FF2B5EF4-FFF2-40B4-BE49-F238E27FC236}">
                <a16:creationId xmlns:a16="http://schemas.microsoft.com/office/drawing/2014/main" id="{2F3CED1C-C77F-6044-8877-4C6D807C3E66}"/>
              </a:ext>
            </a:extLst>
          </p:cNvPr>
          <p:cNvSpPr>
            <a:spLocks noGrp="1"/>
          </p:cNvSpPr>
          <p:nvPr>
            <p:ph idx="1"/>
          </p:nvPr>
        </p:nvSpPr>
        <p:spPr/>
        <p:txBody>
          <a:bodyPr/>
          <a:lstStyle/>
          <a:p>
            <a:r>
              <a:rPr lang="en-US"/>
              <a:t>Your patient undergoes a RHC. The results were significant for a mean pulmonary artery pressure of 21 mmHg, pulmonary artery wedge pressure of 13 mm Hg and pulmonary vascular resistance of 5.2 Wood units. These results are consistent with a diagnosis with PAH.</a:t>
            </a:r>
          </a:p>
          <a:p>
            <a:r>
              <a:rPr lang="en-US"/>
              <a:t>You discuss with him the need to evaluate him for causes of PAH other than from SCD, including a formal sleep study. You explain that a sleep study had not been necessary before because he did not have signs or symptoms suggesting he needed one.</a:t>
            </a:r>
          </a:p>
        </p:txBody>
      </p:sp>
    </p:spTree>
    <p:extLst>
      <p:ext uri="{BB962C8B-B14F-4D97-AF65-F5344CB8AC3E}">
        <p14:creationId xmlns:p14="http://schemas.microsoft.com/office/powerpoint/2010/main" val="37632177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1B78E-A3A2-9144-9014-3C9F71C0606F}"/>
              </a:ext>
            </a:extLst>
          </p:cNvPr>
          <p:cNvSpPr>
            <a:spLocks noGrp="1"/>
          </p:cNvSpPr>
          <p:nvPr>
            <p:ph type="title"/>
          </p:nvPr>
        </p:nvSpPr>
        <p:spPr/>
        <p:txBody>
          <a:bodyPr/>
          <a:lstStyle/>
          <a:p>
            <a:r>
              <a:rPr lang="en-US"/>
              <a:t>Recommendation: Screening Sleep Study</a:t>
            </a:r>
          </a:p>
        </p:txBody>
      </p:sp>
      <p:sp>
        <p:nvSpPr>
          <p:cNvPr id="3" name="Content Placeholder 2">
            <a:extLst>
              <a:ext uri="{FF2B5EF4-FFF2-40B4-BE49-F238E27FC236}">
                <a16:creationId xmlns:a16="http://schemas.microsoft.com/office/drawing/2014/main" id="{122AEED7-7EA0-2A4A-80AA-0101CABE2660}"/>
              </a:ext>
            </a:extLst>
          </p:cNvPr>
          <p:cNvSpPr>
            <a:spLocks noGrp="1"/>
          </p:cNvSpPr>
          <p:nvPr>
            <p:ph idx="1"/>
          </p:nvPr>
        </p:nvSpPr>
        <p:spPr>
          <a:xfrm>
            <a:off x="283924" y="2033094"/>
            <a:ext cx="10972800" cy="3954624"/>
          </a:xfrm>
        </p:spPr>
        <p:txBody>
          <a:bodyPr/>
          <a:lstStyle/>
          <a:p>
            <a:pPr marL="0" indent="0">
              <a:buNone/>
            </a:pPr>
            <a:r>
              <a:rPr lang="en-US"/>
              <a:t>For asymptomatic children and adults with SCD, the ASH guideline panel suggests </a:t>
            </a:r>
            <a:r>
              <a:rPr lang="en-US" b="1" u="sng"/>
              <a:t>against screening with formal polysomnography (sleep study) for sleep-disordered breathing</a:t>
            </a:r>
            <a:r>
              <a:rPr lang="en-US" b="1"/>
              <a:t> </a:t>
            </a:r>
            <a:r>
              <a:rPr lang="en-US" sz="2400" i="1"/>
              <a:t>(conditional recommendation, very low certainty in the evidence about effects).</a:t>
            </a:r>
          </a:p>
          <a:p>
            <a:endParaRPr lang="en-US"/>
          </a:p>
          <a:p>
            <a:endParaRPr lang="en-US"/>
          </a:p>
        </p:txBody>
      </p:sp>
    </p:spTree>
    <p:extLst>
      <p:ext uri="{BB962C8B-B14F-4D97-AF65-F5344CB8AC3E}">
        <p14:creationId xmlns:p14="http://schemas.microsoft.com/office/powerpoint/2010/main" val="7187233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C481E-707D-2C49-83DC-64506E73F2F2}"/>
              </a:ext>
            </a:extLst>
          </p:cNvPr>
          <p:cNvSpPr>
            <a:spLocks noGrp="1"/>
          </p:cNvSpPr>
          <p:nvPr>
            <p:ph type="title"/>
          </p:nvPr>
        </p:nvSpPr>
        <p:spPr/>
        <p:txBody>
          <a:bodyPr/>
          <a:lstStyle/>
          <a:p>
            <a:r>
              <a:rPr lang="en-US"/>
              <a:t>Evidence</a:t>
            </a:r>
          </a:p>
        </p:txBody>
      </p:sp>
      <p:sp>
        <p:nvSpPr>
          <p:cNvPr id="3" name="Content Placeholder 2">
            <a:extLst>
              <a:ext uri="{FF2B5EF4-FFF2-40B4-BE49-F238E27FC236}">
                <a16:creationId xmlns:a16="http://schemas.microsoft.com/office/drawing/2014/main" id="{671DE215-7899-8441-9E09-6A5DB0EDAF04}"/>
              </a:ext>
            </a:extLst>
          </p:cNvPr>
          <p:cNvSpPr>
            <a:spLocks noGrp="1"/>
          </p:cNvSpPr>
          <p:nvPr>
            <p:ph idx="1"/>
          </p:nvPr>
        </p:nvSpPr>
        <p:spPr/>
        <p:txBody>
          <a:bodyPr>
            <a:normAutofit lnSpcReduction="10000"/>
          </a:bodyPr>
          <a:lstStyle/>
          <a:p>
            <a:r>
              <a:rPr lang="en-US"/>
              <a:t>A total of 7 studies reported the prevalence of sleep-disordered breathing in children and adults with SCD (n = 489), which ranged from 42% in children to 46% in adults</a:t>
            </a:r>
          </a:p>
          <a:p>
            <a:r>
              <a:rPr lang="en-US"/>
              <a:t>In 2 studies that reported cardiovascular outcomes (n = 115), sleep-disordered breathing was associated with a higher mean systolic blood pressure and evidence for impaired left-ventricular diastolic dysfunction, and lower nocturnal oxygen saturation was associated with a shorter time to first cerebrovascular event.</a:t>
            </a:r>
          </a:p>
          <a:p>
            <a:r>
              <a:rPr lang="en-US"/>
              <a:t>Sleep-disordered breathing was associated with nocturnal enuresis in 2 studies (n = 311)</a:t>
            </a:r>
          </a:p>
          <a:p>
            <a:endParaRPr lang="en-US"/>
          </a:p>
          <a:p>
            <a:endParaRPr lang="en-US"/>
          </a:p>
          <a:p>
            <a:endParaRPr lang="en-US"/>
          </a:p>
          <a:p>
            <a:endParaRPr lang="en-US"/>
          </a:p>
        </p:txBody>
      </p:sp>
    </p:spTree>
    <p:extLst>
      <p:ext uri="{BB962C8B-B14F-4D97-AF65-F5344CB8AC3E}">
        <p14:creationId xmlns:p14="http://schemas.microsoft.com/office/powerpoint/2010/main" val="3119100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218F2-AA80-D942-BC7C-3A908EB0E2BD}"/>
              </a:ext>
            </a:extLst>
          </p:cNvPr>
          <p:cNvSpPr>
            <a:spLocks noGrp="1"/>
          </p:cNvSpPr>
          <p:nvPr>
            <p:ph type="title"/>
          </p:nvPr>
        </p:nvSpPr>
        <p:spPr/>
        <p:txBody>
          <a:bodyPr/>
          <a:lstStyle/>
          <a:p>
            <a:r>
              <a:rPr lang="en-US"/>
              <a:t>Certainty of Evidence</a:t>
            </a:r>
          </a:p>
        </p:txBody>
      </p:sp>
      <p:sp>
        <p:nvSpPr>
          <p:cNvPr id="3" name="Content Placeholder 2">
            <a:extLst>
              <a:ext uri="{FF2B5EF4-FFF2-40B4-BE49-F238E27FC236}">
                <a16:creationId xmlns:a16="http://schemas.microsoft.com/office/drawing/2014/main" id="{9A013B79-1D99-8E4B-B11D-4F99899F8241}"/>
              </a:ext>
            </a:extLst>
          </p:cNvPr>
          <p:cNvSpPr>
            <a:spLocks noGrp="1"/>
          </p:cNvSpPr>
          <p:nvPr>
            <p:ph idx="1"/>
          </p:nvPr>
        </p:nvSpPr>
        <p:spPr/>
        <p:txBody>
          <a:bodyPr>
            <a:normAutofit lnSpcReduction="10000"/>
          </a:bodyPr>
          <a:lstStyle/>
          <a:p>
            <a:r>
              <a:rPr lang="en-US"/>
              <a:t>The overall certainty in the evidence of effects was very low, given that there are no direct head-to-head comparisons of the intervention on patient-important outcomes.</a:t>
            </a:r>
          </a:p>
          <a:p>
            <a:pPr lvl="1"/>
            <a:r>
              <a:rPr lang="en-US"/>
              <a:t>There was inadequate study design resulting in biased prevalence estimates</a:t>
            </a:r>
          </a:p>
          <a:p>
            <a:pPr lvl="2"/>
            <a:r>
              <a:rPr lang="en-US"/>
              <a:t>One study was prospective with a large, unselected sample</a:t>
            </a:r>
          </a:p>
          <a:p>
            <a:pPr lvl="2"/>
            <a:r>
              <a:rPr lang="en-US"/>
              <a:t>Limited sample sizes</a:t>
            </a:r>
          </a:p>
          <a:p>
            <a:pPr lvl="2"/>
            <a:r>
              <a:rPr lang="en-US"/>
              <a:t>Retrospective design for others</a:t>
            </a:r>
          </a:p>
          <a:p>
            <a:pPr lvl="1"/>
            <a:r>
              <a:rPr lang="en-US"/>
              <a:t>There was inability to determine whether changes or no changes in management based on screening itself affect outcomes in asymptomatic patients.</a:t>
            </a:r>
          </a:p>
          <a:p>
            <a:endParaRPr lang="en-US"/>
          </a:p>
          <a:p>
            <a:endParaRPr lang="en-US"/>
          </a:p>
          <a:p>
            <a:endParaRPr lang="en-US"/>
          </a:p>
        </p:txBody>
      </p:sp>
    </p:spTree>
    <p:extLst>
      <p:ext uri="{BB962C8B-B14F-4D97-AF65-F5344CB8AC3E}">
        <p14:creationId xmlns:p14="http://schemas.microsoft.com/office/powerpoint/2010/main" val="3672616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182B5-BB29-E740-9DE8-AA72259DAE66}"/>
              </a:ext>
            </a:extLst>
          </p:cNvPr>
          <p:cNvSpPr>
            <a:spLocks noGrp="1"/>
          </p:cNvSpPr>
          <p:nvPr>
            <p:ph type="title"/>
          </p:nvPr>
        </p:nvSpPr>
        <p:spPr/>
        <p:txBody>
          <a:bodyPr/>
          <a:lstStyle/>
          <a:p>
            <a:r>
              <a:rPr lang="en-US"/>
              <a:t>When is it appropriate to get a sleep study?</a:t>
            </a:r>
          </a:p>
        </p:txBody>
      </p:sp>
      <p:sp>
        <p:nvSpPr>
          <p:cNvPr id="3" name="Content Placeholder 2">
            <a:extLst>
              <a:ext uri="{FF2B5EF4-FFF2-40B4-BE49-F238E27FC236}">
                <a16:creationId xmlns:a16="http://schemas.microsoft.com/office/drawing/2014/main" id="{9300F6ED-4DB6-AC43-AD10-4EDFBBBCA7AC}"/>
              </a:ext>
            </a:extLst>
          </p:cNvPr>
          <p:cNvSpPr>
            <a:spLocks noGrp="1"/>
          </p:cNvSpPr>
          <p:nvPr>
            <p:ph idx="1"/>
          </p:nvPr>
        </p:nvSpPr>
        <p:spPr>
          <a:xfrm>
            <a:off x="419099" y="2033094"/>
            <a:ext cx="11212919" cy="858962"/>
          </a:xfrm>
        </p:spPr>
        <p:txBody>
          <a:bodyPr/>
          <a:lstStyle/>
          <a:p>
            <a:pPr marL="0" indent="0">
              <a:buNone/>
            </a:pPr>
            <a:r>
              <a:rPr lang="en-US"/>
              <a:t>Signs, symptoms or diagnoses that may warrant a diagnostic formal sleep study: </a:t>
            </a:r>
          </a:p>
          <a:p>
            <a:endParaRPr lang="en-US"/>
          </a:p>
        </p:txBody>
      </p:sp>
      <p:sp>
        <p:nvSpPr>
          <p:cNvPr id="4" name="TextBox 3">
            <a:extLst>
              <a:ext uri="{FF2B5EF4-FFF2-40B4-BE49-F238E27FC236}">
                <a16:creationId xmlns:a16="http://schemas.microsoft.com/office/drawing/2014/main" id="{23CB7B8E-0D58-DB45-B86F-68E3EC28D125}"/>
              </a:ext>
            </a:extLst>
          </p:cNvPr>
          <p:cNvSpPr txBox="1"/>
          <p:nvPr/>
        </p:nvSpPr>
        <p:spPr>
          <a:xfrm>
            <a:off x="559982" y="2892056"/>
            <a:ext cx="10752038" cy="3229361"/>
          </a:xfrm>
          <a:prstGeom prst="rect">
            <a:avLst/>
          </a:prstGeom>
          <a:noFill/>
        </p:spPr>
        <p:txBody>
          <a:bodyPr wrap="square" numCol="2" rtlCol="0">
            <a:noAutofit/>
          </a:bodyPr>
          <a:lstStyle/>
          <a:p>
            <a:pPr marL="800100" lvl="1" indent="-342900">
              <a:buFont typeface="Arial" panose="020B0604020202020204" pitchFamily="34" charset="0"/>
              <a:buChar char="•"/>
            </a:pPr>
            <a:r>
              <a:rPr lang="en-US">
                <a:solidFill>
                  <a:schemeClr val="tx1">
                    <a:lumMod val="50000"/>
                    <a:lumOff val="50000"/>
                  </a:schemeClr>
                </a:solidFill>
                <a:latin typeface="Arial" panose="020B0604020202020204" pitchFamily="34" charset="0"/>
                <a:cs typeface="Arial" panose="020B0604020202020204" pitchFamily="34" charset="0"/>
              </a:rPr>
              <a:t>PH confirmed by RHC</a:t>
            </a:r>
          </a:p>
          <a:p>
            <a:pPr marL="800100" lvl="1" indent="-342900">
              <a:buFont typeface="Arial" panose="020B0604020202020204" pitchFamily="34" charset="0"/>
              <a:buChar char="•"/>
            </a:pPr>
            <a:r>
              <a:rPr lang="en-US">
                <a:solidFill>
                  <a:schemeClr val="tx1">
                    <a:lumMod val="50000"/>
                    <a:lumOff val="50000"/>
                  </a:schemeClr>
                </a:solidFill>
                <a:latin typeface="Arial" panose="020B0604020202020204" pitchFamily="34" charset="0"/>
                <a:cs typeface="Arial" panose="020B0604020202020204" pitchFamily="34" charset="0"/>
              </a:rPr>
              <a:t>Snoring</a:t>
            </a:r>
          </a:p>
          <a:p>
            <a:pPr marL="800100" lvl="1" indent="-342900">
              <a:buFont typeface="Arial" panose="020B0604020202020204" pitchFamily="34" charset="0"/>
              <a:buChar char="•"/>
            </a:pPr>
            <a:r>
              <a:rPr lang="en-US">
                <a:solidFill>
                  <a:schemeClr val="tx1">
                    <a:lumMod val="50000"/>
                    <a:lumOff val="50000"/>
                  </a:schemeClr>
                </a:solidFill>
                <a:latin typeface="Arial" panose="020B0604020202020204" pitchFamily="34" charset="0"/>
                <a:cs typeface="Arial" panose="020B0604020202020204" pitchFamily="34" charset="0"/>
              </a:rPr>
              <a:t>Poor sleep and/or daytime sleepiness</a:t>
            </a:r>
          </a:p>
          <a:p>
            <a:pPr marL="800100" lvl="1" indent="-342900">
              <a:buFont typeface="Arial" panose="020B0604020202020204" pitchFamily="34" charset="0"/>
              <a:buChar char="•"/>
            </a:pPr>
            <a:r>
              <a:rPr lang="en-US">
                <a:solidFill>
                  <a:schemeClr val="tx1">
                    <a:lumMod val="50000"/>
                    <a:lumOff val="50000"/>
                  </a:schemeClr>
                </a:solidFill>
                <a:latin typeface="Arial" panose="020B0604020202020204" pitchFamily="34" charset="0"/>
                <a:cs typeface="Arial" panose="020B0604020202020204" pitchFamily="34" charset="0"/>
              </a:rPr>
              <a:t>Early morning headaches</a:t>
            </a:r>
          </a:p>
          <a:p>
            <a:pPr marL="800100" lvl="1" indent="-342900">
              <a:buFont typeface="Arial" panose="020B0604020202020204" pitchFamily="34" charset="0"/>
              <a:buChar char="•"/>
            </a:pPr>
            <a:r>
              <a:rPr lang="en-US">
                <a:solidFill>
                  <a:schemeClr val="tx1">
                    <a:lumMod val="50000"/>
                    <a:lumOff val="50000"/>
                  </a:schemeClr>
                </a:solidFill>
                <a:latin typeface="Arial" panose="020B0604020202020204" pitchFamily="34" charset="0"/>
                <a:cs typeface="Arial" panose="020B0604020202020204" pitchFamily="34" charset="0"/>
              </a:rPr>
              <a:t>Poorly controlled hypertension or CHF</a:t>
            </a:r>
          </a:p>
          <a:p>
            <a:pPr marL="800100" lvl="1" indent="-342900">
              <a:buFont typeface="Arial" panose="020B0604020202020204" pitchFamily="34" charset="0"/>
              <a:buChar char="•"/>
            </a:pPr>
            <a:r>
              <a:rPr lang="en-US">
                <a:solidFill>
                  <a:schemeClr val="tx1">
                    <a:lumMod val="50000"/>
                    <a:lumOff val="50000"/>
                  </a:schemeClr>
                </a:solidFill>
                <a:latin typeface="Arial" panose="020B0604020202020204" pitchFamily="34" charset="0"/>
                <a:cs typeface="Arial" panose="020B0604020202020204" pitchFamily="34" charset="0"/>
              </a:rPr>
              <a:t>Unexplained desaturation </a:t>
            </a:r>
          </a:p>
          <a:p>
            <a:pPr marL="800100" lvl="1" indent="-342900">
              <a:buFont typeface="Arial" panose="020B0604020202020204" pitchFamily="34" charset="0"/>
              <a:buChar char="•"/>
            </a:pPr>
            <a:r>
              <a:rPr lang="en-US">
                <a:solidFill>
                  <a:schemeClr val="tx1">
                    <a:lumMod val="50000"/>
                    <a:lumOff val="50000"/>
                  </a:schemeClr>
                </a:solidFill>
                <a:latin typeface="Arial" panose="020B0604020202020204" pitchFamily="34" charset="0"/>
                <a:cs typeface="Arial" panose="020B0604020202020204" pitchFamily="34" charset="0"/>
              </a:rPr>
              <a:t>Witnessed respiratory pauses</a:t>
            </a:r>
          </a:p>
          <a:p>
            <a:pPr marL="800100" lvl="1" indent="-342900">
              <a:buFont typeface="Arial" panose="020B0604020202020204" pitchFamily="34" charset="0"/>
              <a:buChar char="•"/>
            </a:pPr>
            <a:r>
              <a:rPr lang="en-US">
                <a:solidFill>
                  <a:schemeClr val="tx1">
                    <a:lumMod val="50000"/>
                    <a:lumOff val="50000"/>
                  </a:schemeClr>
                </a:solidFill>
                <a:latin typeface="Arial" panose="020B0604020202020204" pitchFamily="34" charset="0"/>
                <a:cs typeface="Arial" panose="020B0604020202020204" pitchFamily="34" charset="0"/>
              </a:rPr>
              <a:t>Obesity</a:t>
            </a:r>
          </a:p>
          <a:p>
            <a:pPr marL="800100" lvl="1" indent="-342900">
              <a:buFont typeface="Arial" panose="020B0604020202020204" pitchFamily="34" charset="0"/>
              <a:buChar char="•"/>
            </a:pPr>
            <a:r>
              <a:rPr lang="en-US">
                <a:solidFill>
                  <a:schemeClr val="tx1">
                    <a:lumMod val="50000"/>
                    <a:lumOff val="50000"/>
                  </a:schemeClr>
                </a:solidFill>
                <a:latin typeface="Arial" panose="020B0604020202020204" pitchFamily="34" charset="0"/>
                <a:cs typeface="Arial" panose="020B0604020202020204" pitchFamily="34" charset="0"/>
              </a:rPr>
              <a:t>Early morning headaches</a:t>
            </a:r>
          </a:p>
          <a:p>
            <a:pPr marL="800100" lvl="1" indent="-342900">
              <a:buFont typeface="Arial" panose="020B0604020202020204" pitchFamily="34" charset="0"/>
              <a:buChar char="•"/>
            </a:pPr>
            <a:endParaRPr lang="en-US">
              <a:solidFill>
                <a:schemeClr val="tx1">
                  <a:lumMod val="50000"/>
                  <a:lumOff val="50000"/>
                </a:schemeClr>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endParaRPr lang="en-US">
              <a:solidFill>
                <a:schemeClr val="tx1">
                  <a:lumMod val="50000"/>
                  <a:lumOff val="50000"/>
                </a:schemeClr>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a:solidFill>
                  <a:schemeClr val="tx1">
                    <a:lumMod val="50000"/>
                    <a:lumOff val="50000"/>
                  </a:schemeClr>
                </a:solidFill>
                <a:latin typeface="Arial" panose="020B0604020202020204" pitchFamily="34" charset="0"/>
                <a:cs typeface="Arial" panose="020B0604020202020204" pitchFamily="34" charset="0"/>
              </a:rPr>
              <a:t>CO</a:t>
            </a:r>
            <a:r>
              <a:rPr lang="en-US" baseline="-25000">
                <a:solidFill>
                  <a:schemeClr val="tx1">
                    <a:lumMod val="50000"/>
                    <a:lumOff val="50000"/>
                  </a:schemeClr>
                </a:solidFill>
                <a:latin typeface="Arial" panose="020B0604020202020204" pitchFamily="34" charset="0"/>
                <a:cs typeface="Arial" panose="020B0604020202020204" pitchFamily="34" charset="0"/>
              </a:rPr>
              <a:t>2</a:t>
            </a:r>
            <a:r>
              <a:rPr lang="en-US">
                <a:solidFill>
                  <a:schemeClr val="tx1">
                    <a:lumMod val="50000"/>
                    <a:lumOff val="50000"/>
                  </a:schemeClr>
                </a:solidFill>
                <a:latin typeface="Arial" panose="020B0604020202020204" pitchFamily="34" charset="0"/>
                <a:cs typeface="Arial" panose="020B0604020202020204" pitchFamily="34" charset="0"/>
              </a:rPr>
              <a:t> retention on arterial blood gas</a:t>
            </a:r>
          </a:p>
          <a:p>
            <a:pPr marL="800100" lvl="1" indent="-342900">
              <a:buFont typeface="Arial" panose="020B0604020202020204" pitchFamily="34" charset="0"/>
              <a:buChar char="•"/>
            </a:pPr>
            <a:r>
              <a:rPr lang="en-US">
                <a:solidFill>
                  <a:schemeClr val="tx1">
                    <a:lumMod val="50000"/>
                    <a:lumOff val="50000"/>
                  </a:schemeClr>
                </a:solidFill>
                <a:latin typeface="Arial" panose="020B0604020202020204" pitchFamily="34" charset="0"/>
                <a:cs typeface="Arial" panose="020B0604020202020204" pitchFamily="34" charset="0"/>
              </a:rPr>
              <a:t>Recurrent priapism or frequent vaso-occlusive pain</a:t>
            </a:r>
          </a:p>
          <a:p>
            <a:pPr marL="800100" lvl="1" indent="-342900">
              <a:buFont typeface="Arial" panose="020B0604020202020204" pitchFamily="34" charset="0"/>
              <a:buChar char="•"/>
            </a:pPr>
            <a:r>
              <a:rPr lang="en-US">
                <a:solidFill>
                  <a:schemeClr val="tx1">
                    <a:lumMod val="50000"/>
                    <a:lumOff val="50000"/>
                  </a:schemeClr>
                </a:solidFill>
                <a:latin typeface="Arial" panose="020B0604020202020204" pitchFamily="34" charset="0"/>
                <a:cs typeface="Arial" panose="020B0604020202020204" pitchFamily="34" charset="0"/>
              </a:rPr>
              <a:t>History of ischemic stroke without evidence of vasculopathy</a:t>
            </a:r>
          </a:p>
          <a:p>
            <a:pPr marL="800100" lvl="1" indent="-342900">
              <a:buFont typeface="Arial" panose="020B0604020202020204" pitchFamily="34" charset="0"/>
              <a:buChar char="•"/>
            </a:pPr>
            <a:r>
              <a:rPr lang="en-US">
                <a:solidFill>
                  <a:schemeClr val="tx1">
                    <a:lumMod val="50000"/>
                    <a:lumOff val="50000"/>
                  </a:schemeClr>
                </a:solidFill>
                <a:latin typeface="Arial" panose="020B0604020202020204" pitchFamily="34" charset="0"/>
                <a:cs typeface="Arial" panose="020B0604020202020204" pitchFamily="34" charset="0"/>
              </a:rPr>
              <a:t>History of memory loss, difficulties with concentration or confusion</a:t>
            </a:r>
          </a:p>
          <a:p>
            <a:pPr marL="800100" lvl="1" indent="-342900">
              <a:buFont typeface="Arial" panose="020B0604020202020204" pitchFamily="34" charset="0"/>
              <a:buChar char="•"/>
            </a:pPr>
            <a:r>
              <a:rPr lang="en-US">
                <a:solidFill>
                  <a:schemeClr val="tx1">
                    <a:lumMod val="50000"/>
                    <a:lumOff val="50000"/>
                  </a:schemeClr>
                </a:solidFill>
                <a:latin typeface="Arial" panose="020B0604020202020204" pitchFamily="34" charset="0"/>
                <a:cs typeface="Arial" panose="020B0604020202020204" pitchFamily="34" charset="0"/>
              </a:rPr>
              <a:t>Children: ADHD, poor academics, behavioral problems</a:t>
            </a:r>
          </a:p>
          <a:p>
            <a:pPr lvl="1"/>
            <a:endParaRPr lang="en-US">
              <a:solidFill>
                <a:schemeClr val="tx1">
                  <a:lumMod val="50000"/>
                  <a:lumOff val="50000"/>
                </a:schemeClr>
              </a:solidFill>
            </a:endParaRPr>
          </a:p>
          <a:p>
            <a:endParaRPr lang="en-US">
              <a:solidFill>
                <a:schemeClr val="tx1">
                  <a:lumMod val="50000"/>
                  <a:lumOff val="50000"/>
                </a:schemeClr>
              </a:solidFill>
            </a:endParaRPr>
          </a:p>
        </p:txBody>
      </p:sp>
    </p:spTree>
    <p:extLst>
      <p:ext uri="{BB962C8B-B14F-4D97-AF65-F5344CB8AC3E}">
        <p14:creationId xmlns:p14="http://schemas.microsoft.com/office/powerpoint/2010/main" val="42246897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Case</a:t>
            </a:r>
          </a:p>
        </p:txBody>
      </p:sp>
      <p:sp>
        <p:nvSpPr>
          <p:cNvPr id="3" name="Content Placeholder 2"/>
          <p:cNvSpPr>
            <a:spLocks noGrp="1"/>
          </p:cNvSpPr>
          <p:nvPr>
            <p:ph idx="1"/>
          </p:nvPr>
        </p:nvSpPr>
        <p:spPr/>
        <p:txBody>
          <a:bodyPr/>
          <a:lstStyle/>
          <a:p>
            <a:pPr marL="0" indent="0">
              <a:buNone/>
            </a:pPr>
            <a:r>
              <a:rPr lang="en-US"/>
              <a:t>Your evaluation for other causes of PAH in your patient was unremarkable. What are the treatment options for your patient with PAH? </a:t>
            </a:r>
          </a:p>
          <a:p>
            <a:r>
              <a:rPr lang="en-US"/>
              <a:t>Increase dose of his hydroxyurea to maximum tolerated dose</a:t>
            </a:r>
          </a:p>
          <a:p>
            <a:r>
              <a:rPr lang="en-US"/>
              <a:t>Consider regular exchange transfusions to reduce his hemoglobin S </a:t>
            </a:r>
            <a:br>
              <a:rPr lang="en-US"/>
            </a:br>
            <a:r>
              <a:rPr lang="en-US"/>
              <a:t>percent to &lt; 30%</a:t>
            </a:r>
          </a:p>
          <a:p>
            <a:r>
              <a:rPr lang="en-US"/>
              <a:t>Referral to PH specialist for co-management of PAH</a:t>
            </a:r>
          </a:p>
          <a:p>
            <a:r>
              <a:rPr lang="en-US"/>
              <a:t>Consider PAH-specific therapy in conjunction with PH specialist</a:t>
            </a:r>
          </a:p>
          <a:p>
            <a:r>
              <a:rPr lang="en-US">
                <a:solidFill>
                  <a:srgbClr val="E53E30"/>
                </a:solidFill>
              </a:rPr>
              <a:t>All of the above</a:t>
            </a:r>
          </a:p>
        </p:txBody>
      </p:sp>
    </p:spTree>
    <p:extLst>
      <p:ext uri="{BB962C8B-B14F-4D97-AF65-F5344CB8AC3E}">
        <p14:creationId xmlns:p14="http://schemas.microsoft.com/office/powerpoint/2010/main" val="26133106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Recommendations: Treatment of PAH</a:t>
            </a:r>
          </a:p>
        </p:txBody>
      </p:sp>
      <p:sp>
        <p:nvSpPr>
          <p:cNvPr id="3" name="Content Placeholder 2"/>
          <p:cNvSpPr>
            <a:spLocks noGrp="1"/>
          </p:cNvSpPr>
          <p:nvPr>
            <p:ph idx="1"/>
          </p:nvPr>
        </p:nvSpPr>
        <p:spPr/>
        <p:txBody>
          <a:bodyPr>
            <a:normAutofit/>
          </a:bodyPr>
          <a:lstStyle/>
          <a:p>
            <a:r>
              <a:rPr lang="en-US"/>
              <a:t>For children and adults with SCD who do not have PAH confirmed by right-heart catheterization, the ASH guideline panel recommends </a:t>
            </a:r>
            <a:r>
              <a:rPr lang="en-US" b="1" u="sng"/>
              <a:t>against the use of PAH-specific therapies</a:t>
            </a:r>
            <a:r>
              <a:rPr lang="en-US"/>
              <a:t> </a:t>
            </a:r>
            <a:r>
              <a:rPr lang="en-US" sz="2400" i="1"/>
              <a:t>(strong recommendation, low certainty in the evidence about effects).</a:t>
            </a:r>
          </a:p>
          <a:p>
            <a:r>
              <a:rPr lang="en-US"/>
              <a:t>For children and adults with SCD and a diagnosis of PAH confirmed by right-heart catheterization, the ASH guideline panel suggests </a:t>
            </a:r>
            <a:r>
              <a:rPr lang="en-US" b="1" u="sng"/>
              <a:t>the use of PAH-specific therapies under the care of a PH specialist given the lack of alternative treatment options and associated high morbidity and mortality </a:t>
            </a:r>
            <a:r>
              <a:rPr lang="en-US" sz="2400" i="1"/>
              <a:t>(conditional recommendation, low certainty in the evidence about effects).</a:t>
            </a:r>
          </a:p>
          <a:p>
            <a:endParaRPr lang="en-US" b="1"/>
          </a:p>
          <a:p>
            <a:endParaRPr lang="en-US"/>
          </a:p>
        </p:txBody>
      </p:sp>
    </p:spTree>
    <p:extLst>
      <p:ext uri="{BB962C8B-B14F-4D97-AF65-F5344CB8AC3E}">
        <p14:creationId xmlns:p14="http://schemas.microsoft.com/office/powerpoint/2010/main" val="5228826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56EFB-396F-2647-8D0A-30ABDDBFC1BE}"/>
              </a:ext>
            </a:extLst>
          </p:cNvPr>
          <p:cNvSpPr>
            <a:spLocks noGrp="1"/>
          </p:cNvSpPr>
          <p:nvPr>
            <p:ph type="title"/>
          </p:nvPr>
        </p:nvSpPr>
        <p:spPr/>
        <p:txBody>
          <a:bodyPr/>
          <a:lstStyle/>
          <a:p>
            <a:r>
              <a:rPr lang="en-US"/>
              <a:t>Evidence: Treatment of PH in SCD</a:t>
            </a:r>
          </a:p>
        </p:txBody>
      </p:sp>
      <p:sp>
        <p:nvSpPr>
          <p:cNvPr id="3" name="Content Placeholder 2">
            <a:extLst>
              <a:ext uri="{FF2B5EF4-FFF2-40B4-BE49-F238E27FC236}">
                <a16:creationId xmlns:a16="http://schemas.microsoft.com/office/drawing/2014/main" id="{B696F6E7-EEC3-CF4B-B18F-5D4726773929}"/>
              </a:ext>
            </a:extLst>
          </p:cNvPr>
          <p:cNvSpPr>
            <a:spLocks noGrp="1"/>
          </p:cNvSpPr>
          <p:nvPr>
            <p:ph idx="1"/>
          </p:nvPr>
        </p:nvSpPr>
        <p:spPr/>
        <p:txBody>
          <a:bodyPr>
            <a:normAutofit/>
          </a:bodyPr>
          <a:lstStyle/>
          <a:p>
            <a:r>
              <a:rPr lang="en-US"/>
              <a:t>There was only one RCT that examined the effects of PAH-specific therapy on exercise tolerance of adults with SCD and PH</a:t>
            </a:r>
          </a:p>
          <a:p>
            <a:pPr lvl="1"/>
            <a:r>
              <a:rPr lang="en-US"/>
              <a:t>The efficacy of bosentan vs. placebo could not be determined due to early termination of the trial secondary to low accrual</a:t>
            </a:r>
          </a:p>
          <a:p>
            <a:r>
              <a:rPr lang="en-US"/>
              <a:t>Effect of PAH-specific therapy on 6MWD, mortality and other outcomes was variable</a:t>
            </a:r>
          </a:p>
          <a:p>
            <a:pPr lvl="1"/>
            <a:r>
              <a:rPr lang="en-US"/>
              <a:t>Studies were limited by small sample size</a:t>
            </a:r>
          </a:p>
          <a:p>
            <a:pPr lvl="1"/>
            <a:r>
              <a:rPr lang="en-US"/>
              <a:t>Not all cases of PH were confirmed by RHC</a:t>
            </a:r>
          </a:p>
        </p:txBody>
      </p:sp>
    </p:spTree>
    <p:extLst>
      <p:ext uri="{BB962C8B-B14F-4D97-AF65-F5344CB8AC3E}">
        <p14:creationId xmlns:p14="http://schemas.microsoft.com/office/powerpoint/2010/main" val="32702142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79948-72CB-0142-AA7F-306291E85D1A}"/>
              </a:ext>
            </a:extLst>
          </p:cNvPr>
          <p:cNvSpPr>
            <a:spLocks noGrp="1"/>
          </p:cNvSpPr>
          <p:nvPr>
            <p:ph type="title"/>
          </p:nvPr>
        </p:nvSpPr>
        <p:spPr/>
        <p:txBody>
          <a:bodyPr/>
          <a:lstStyle/>
          <a:p>
            <a:r>
              <a:rPr lang="en-US"/>
              <a:t>Other Considerations</a:t>
            </a:r>
          </a:p>
        </p:txBody>
      </p:sp>
      <p:sp>
        <p:nvSpPr>
          <p:cNvPr id="3" name="Content Placeholder 2">
            <a:extLst>
              <a:ext uri="{FF2B5EF4-FFF2-40B4-BE49-F238E27FC236}">
                <a16:creationId xmlns:a16="http://schemas.microsoft.com/office/drawing/2014/main" id="{46996328-BE67-2649-B189-A0076865203F}"/>
              </a:ext>
            </a:extLst>
          </p:cNvPr>
          <p:cNvSpPr>
            <a:spLocks noGrp="1"/>
          </p:cNvSpPr>
          <p:nvPr>
            <p:ph idx="1"/>
          </p:nvPr>
        </p:nvSpPr>
        <p:spPr/>
        <p:txBody>
          <a:bodyPr>
            <a:normAutofit fontScale="92500" lnSpcReduction="20000"/>
          </a:bodyPr>
          <a:lstStyle/>
          <a:p>
            <a:r>
              <a:rPr lang="en-US" i="1"/>
              <a:t>Indirect evidence </a:t>
            </a:r>
            <a:r>
              <a:rPr lang="en-US"/>
              <a:t>related to various classes of PAH-specific therapies was used to guide decision-making given the </a:t>
            </a:r>
            <a:r>
              <a:rPr lang="en-US" b="1"/>
              <a:t>high mortality associated with untreated PAH</a:t>
            </a:r>
            <a:r>
              <a:rPr lang="en-US"/>
              <a:t> and the lack of alternative therapies.</a:t>
            </a:r>
          </a:p>
          <a:p>
            <a:r>
              <a:rPr lang="en-US"/>
              <a:t>Some PAH-specific therapies were associated with side effects such as pain, but the studies were limited in size and the magnitude of side effects did not seem large.</a:t>
            </a:r>
          </a:p>
          <a:p>
            <a:r>
              <a:rPr lang="en-US"/>
              <a:t>PAH-specific therapy in SCD applies to patients with SCD who have no other clear reason for their PAH confirmed by right-heart catheterization. </a:t>
            </a:r>
          </a:p>
          <a:p>
            <a:pPr lvl="1"/>
            <a:r>
              <a:rPr lang="en-US"/>
              <a:t>Obstructive sleep apnea</a:t>
            </a:r>
          </a:p>
          <a:p>
            <a:pPr lvl="1"/>
            <a:r>
              <a:rPr lang="en-US"/>
              <a:t>Significant lung disease</a:t>
            </a:r>
          </a:p>
          <a:p>
            <a:pPr lvl="1"/>
            <a:r>
              <a:rPr lang="en-US"/>
              <a:t>Left-sided heart failure</a:t>
            </a:r>
          </a:p>
        </p:txBody>
      </p:sp>
    </p:spTree>
    <p:extLst>
      <p:ext uri="{BB962C8B-B14F-4D97-AF65-F5344CB8AC3E}">
        <p14:creationId xmlns:p14="http://schemas.microsoft.com/office/powerpoint/2010/main" val="3867162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CC35D-45C2-734D-B9F7-4D0104BF7B0D}"/>
              </a:ext>
            </a:extLst>
          </p:cNvPr>
          <p:cNvSpPr>
            <a:spLocks noGrp="1"/>
          </p:cNvSpPr>
          <p:nvPr>
            <p:ph type="title"/>
          </p:nvPr>
        </p:nvSpPr>
        <p:spPr/>
        <p:txBody>
          <a:bodyPr lIns="0" tIns="0"/>
          <a:lstStyle/>
          <a:p>
            <a:r>
              <a:rPr lang="en-US"/>
              <a:t>How were these ASH guidelines developed?</a:t>
            </a:r>
          </a:p>
        </p:txBody>
      </p:sp>
      <p:sp>
        <p:nvSpPr>
          <p:cNvPr id="6" name="Title 1">
            <a:extLst>
              <a:ext uri="{FF2B5EF4-FFF2-40B4-BE49-F238E27FC236}">
                <a16:creationId xmlns:a16="http://schemas.microsoft.com/office/drawing/2014/main" id="{706EF6D5-67F7-E547-A9AC-727587E638CB}"/>
              </a:ext>
            </a:extLst>
          </p:cNvPr>
          <p:cNvSpPr txBox="1">
            <a:spLocks/>
          </p:cNvSpPr>
          <p:nvPr/>
        </p:nvSpPr>
        <p:spPr>
          <a:xfrm>
            <a:off x="5477797" y="1428682"/>
            <a:ext cx="10972800" cy="713539"/>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CA" sz="2800" b="1" i="0" u="none" strike="noStrike" kern="1200" cap="none" spc="0" normalizeH="0" baseline="0" noProof="0">
              <a:ln>
                <a:noFill/>
              </a:ln>
              <a:solidFill>
                <a:srgbClr val="FF0000"/>
              </a:solidFill>
              <a:effectLst/>
              <a:uLnTx/>
              <a:uFillTx/>
              <a:latin typeface="Calibri"/>
              <a:ea typeface="+mj-ea"/>
              <a:cs typeface="+mj-cs"/>
            </a:endParaRPr>
          </a:p>
        </p:txBody>
      </p:sp>
      <p:sp>
        <p:nvSpPr>
          <p:cNvPr id="7" name="TextBox 6">
            <a:extLst>
              <a:ext uri="{FF2B5EF4-FFF2-40B4-BE49-F238E27FC236}">
                <a16:creationId xmlns:a16="http://schemas.microsoft.com/office/drawing/2014/main" id="{93C42AFA-69D8-0949-AF79-D26212AAC10C}"/>
              </a:ext>
            </a:extLst>
          </p:cNvPr>
          <p:cNvSpPr txBox="1"/>
          <p:nvPr/>
        </p:nvSpPr>
        <p:spPr>
          <a:xfrm>
            <a:off x="1044819" y="2032236"/>
            <a:ext cx="2459736" cy="3483763"/>
          </a:xfrm>
          <a:prstGeom prst="rect">
            <a:avLst/>
          </a:prstGeom>
          <a:solidFill>
            <a:srgbClr val="BEE0E4"/>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000" b="1" i="0" u="none" strike="noStrike" kern="1200" cap="none" spc="0" normalizeH="0" baseline="0" noProof="0">
                <a:ln>
                  <a:noFill/>
                </a:ln>
                <a:solidFill>
                  <a:srgbClr val="E53E31"/>
                </a:solidFill>
                <a:effectLst/>
                <a:uLnTx/>
                <a:uFillTx/>
                <a:latin typeface="Calibri"/>
                <a:ea typeface="+mn-ea"/>
                <a:cs typeface="+mn-cs"/>
              </a:rPr>
              <a:t>PANEL FORMATION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a:ln>
                  <a:noFill/>
                </a:ln>
                <a:solidFill>
                  <a:prstClr val="black">
                    <a:lumMod val="50000"/>
                    <a:lumOff val="50000"/>
                  </a:prstClr>
                </a:solidFill>
                <a:effectLst/>
                <a:uLnTx/>
                <a:uFillTx/>
                <a:latin typeface="Calibri"/>
                <a:ea typeface="+mn-ea"/>
                <a:cs typeface="+mn-cs"/>
              </a:rPr>
              <a:t>Each </a:t>
            </a:r>
            <a:r>
              <a:rPr kumimoji="0" lang="en-CA" sz="1600" i="0" u="none" strike="noStrike" kern="1200" cap="none" spc="0" normalizeH="0" baseline="0" noProof="0">
                <a:ln>
                  <a:noFill/>
                </a:ln>
                <a:solidFill>
                  <a:prstClr val="black">
                    <a:lumMod val="50000"/>
                    <a:lumOff val="50000"/>
                  </a:prstClr>
                </a:solidFill>
                <a:effectLst/>
                <a:uLnTx/>
                <a:uFillTx/>
                <a:latin typeface="Calibri"/>
                <a:ea typeface="+mn-ea"/>
                <a:cs typeface="+mn-cs"/>
              </a:rPr>
              <a:t>guideline panel </a:t>
            </a:r>
            <a:r>
              <a:rPr kumimoji="0" lang="en-CA" sz="1600" b="0" i="0" u="none" strike="noStrike" kern="1200" cap="none" spc="0" normalizeH="0" baseline="0" noProof="0">
                <a:ln>
                  <a:noFill/>
                </a:ln>
                <a:solidFill>
                  <a:prstClr val="black">
                    <a:lumMod val="50000"/>
                    <a:lumOff val="50000"/>
                  </a:prstClr>
                </a:solidFill>
                <a:effectLst/>
                <a:uLnTx/>
                <a:uFillTx/>
                <a:latin typeface="Calibri"/>
                <a:ea typeface="+mn-ea"/>
                <a:cs typeface="+mn-cs"/>
              </a:rPr>
              <a:t>was formed following these key criteria: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600" b="0" i="0" u="none" strike="noStrike" kern="1200" cap="none" spc="0" normalizeH="0" baseline="0" noProof="0">
                <a:ln>
                  <a:noFill/>
                </a:ln>
                <a:solidFill>
                  <a:prstClr val="black">
                    <a:lumMod val="50000"/>
                    <a:lumOff val="50000"/>
                  </a:prstClr>
                </a:solidFill>
                <a:effectLst/>
                <a:uLnTx/>
                <a:uFillTx/>
                <a:latin typeface="Calibri"/>
                <a:ea typeface="+mn-ea"/>
                <a:cs typeface="+mn-cs"/>
              </a:rPr>
              <a:t>Balance of expertise (including disciplines beyond hematology, and patients)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600" b="0" i="0" u="none" strike="noStrike" kern="1200" cap="none" spc="0" normalizeH="0" baseline="0" noProof="0">
                <a:ln>
                  <a:noFill/>
                </a:ln>
                <a:solidFill>
                  <a:prstClr val="black">
                    <a:lumMod val="50000"/>
                    <a:lumOff val="50000"/>
                  </a:prstClr>
                </a:solidFill>
                <a:effectLst/>
                <a:uLnTx/>
                <a:uFillTx/>
                <a:latin typeface="Calibri"/>
                <a:ea typeface="+mn-ea"/>
                <a:cs typeface="+mn-cs"/>
              </a:rPr>
              <a:t>Close attention to minimization and management of conflicts of interest</a:t>
            </a:r>
          </a:p>
        </p:txBody>
      </p:sp>
      <p:sp>
        <p:nvSpPr>
          <p:cNvPr id="8" name="TextBox 7">
            <a:extLst>
              <a:ext uri="{FF2B5EF4-FFF2-40B4-BE49-F238E27FC236}">
                <a16:creationId xmlns:a16="http://schemas.microsoft.com/office/drawing/2014/main" id="{6EDFAD83-1E97-3C4D-8176-A82D5BF802BD}"/>
              </a:ext>
            </a:extLst>
          </p:cNvPr>
          <p:cNvSpPr txBox="1"/>
          <p:nvPr/>
        </p:nvSpPr>
        <p:spPr>
          <a:xfrm>
            <a:off x="3673934" y="2032236"/>
            <a:ext cx="2459736" cy="1755993"/>
          </a:xfrm>
          <a:prstGeom prst="rect">
            <a:avLst/>
          </a:prstGeom>
          <a:solidFill>
            <a:srgbClr val="FED9B0"/>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000" b="1" i="0" u="none" strike="noStrike" kern="1200" cap="none" spc="0" normalizeH="0" baseline="0" noProof="0">
                <a:ln>
                  <a:noFill/>
                </a:ln>
                <a:solidFill>
                  <a:srgbClr val="E53E31"/>
                </a:solidFill>
                <a:effectLst/>
                <a:uLnTx/>
                <a:uFillTx/>
                <a:latin typeface="Calibri"/>
                <a:ea typeface="+mn-ea"/>
                <a:cs typeface="+mn-cs"/>
              </a:rPr>
              <a:t>CLINICAL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a:ln>
                  <a:noFill/>
                </a:ln>
                <a:solidFill>
                  <a:prstClr val="black">
                    <a:lumMod val="50000"/>
                    <a:lumOff val="50000"/>
                  </a:prstClr>
                </a:solidFill>
                <a:effectLst/>
                <a:uLnTx/>
                <a:uFillTx/>
                <a:latin typeface="Calibri"/>
                <a:ea typeface="+mn-ea"/>
                <a:cs typeface="+mn-cs"/>
              </a:rPr>
              <a:t>10 </a:t>
            </a:r>
            <a:r>
              <a:rPr kumimoji="0" lang="en-CA" sz="1600" b="1" i="0" u="none" strike="noStrike" kern="1200" cap="none" spc="0" normalizeH="0" baseline="0" noProof="0">
                <a:ln>
                  <a:noFill/>
                </a:ln>
                <a:solidFill>
                  <a:prstClr val="black">
                    <a:lumMod val="50000"/>
                    <a:lumOff val="50000"/>
                  </a:prstClr>
                </a:solidFill>
                <a:effectLst/>
                <a:uLnTx/>
                <a:uFillTx/>
                <a:latin typeface="Calibri"/>
                <a:ea typeface="+mn-ea"/>
                <a:cs typeface="+mn-cs"/>
              </a:rPr>
              <a:t>clinically-relevant questions </a:t>
            </a:r>
            <a:r>
              <a:rPr kumimoji="0" lang="en-CA" sz="1600" b="0" i="0" u="none" strike="noStrike" kern="1200" cap="none" spc="0" normalizeH="0" baseline="0" noProof="0">
                <a:ln>
                  <a:noFill/>
                </a:ln>
                <a:solidFill>
                  <a:prstClr val="black">
                    <a:lumMod val="50000"/>
                    <a:lumOff val="50000"/>
                  </a:prstClr>
                </a:solidFill>
                <a:effectLst/>
                <a:uLnTx/>
                <a:uFillTx/>
                <a:latin typeface="Calibri"/>
                <a:ea typeface="+mn-ea"/>
                <a:cs typeface="+mn-cs"/>
              </a:rPr>
              <a:t>generated in </a:t>
            </a:r>
            <a:r>
              <a:rPr kumimoji="0" lang="en-CA" sz="1600" b="1" i="0" u="none" strike="noStrike" kern="1200" cap="none" spc="0" normalizeH="0" baseline="0" noProof="0">
                <a:ln>
                  <a:noFill/>
                </a:ln>
                <a:solidFill>
                  <a:prstClr val="black">
                    <a:lumMod val="50000"/>
                    <a:lumOff val="50000"/>
                  </a:prstClr>
                </a:solidFill>
                <a:effectLst/>
                <a:uLnTx/>
                <a:uFillTx/>
                <a:latin typeface="Calibri"/>
                <a:ea typeface="+mn-ea"/>
                <a:cs typeface="+mn-cs"/>
              </a:rPr>
              <a:t>PICO format</a:t>
            </a:r>
            <a:r>
              <a:rPr kumimoji="0" lang="en-CA" sz="1600" b="0" i="0" u="none" strike="noStrike" kern="1200" cap="none" spc="0" normalizeH="0" baseline="0" noProof="0">
                <a:ln>
                  <a:noFill/>
                </a:ln>
                <a:solidFill>
                  <a:prstClr val="black">
                    <a:lumMod val="50000"/>
                    <a:lumOff val="50000"/>
                  </a:prstClr>
                </a:solidFill>
                <a:effectLst/>
                <a:uLnTx/>
                <a:uFillTx/>
                <a:latin typeface="Calibri"/>
                <a:ea typeface="+mn-ea"/>
                <a:cs typeface="+mn-cs"/>
              </a:rPr>
              <a:t> (population, intervention, comparison, outcome)</a:t>
            </a:r>
          </a:p>
        </p:txBody>
      </p:sp>
      <p:sp>
        <p:nvSpPr>
          <p:cNvPr id="9" name="TextBox 8">
            <a:extLst>
              <a:ext uri="{FF2B5EF4-FFF2-40B4-BE49-F238E27FC236}">
                <a16:creationId xmlns:a16="http://schemas.microsoft.com/office/drawing/2014/main" id="{51AD5CAC-13A8-CE42-8312-B028773DE804}"/>
              </a:ext>
            </a:extLst>
          </p:cNvPr>
          <p:cNvSpPr txBox="1"/>
          <p:nvPr/>
        </p:nvSpPr>
        <p:spPr>
          <a:xfrm>
            <a:off x="6303049" y="2032235"/>
            <a:ext cx="2459736" cy="3483763"/>
          </a:xfrm>
          <a:prstGeom prst="rect">
            <a:avLst/>
          </a:prstGeom>
          <a:solidFill>
            <a:srgbClr val="C9D7AF"/>
          </a:solid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000" b="1" i="0" u="none" strike="noStrike" kern="1200" cap="none" spc="0" normalizeH="0" baseline="0" noProof="0">
                <a:ln>
                  <a:noFill/>
                </a:ln>
                <a:solidFill>
                  <a:srgbClr val="E53E31"/>
                </a:solidFill>
                <a:effectLst/>
                <a:uLnTx/>
                <a:uFillTx/>
                <a:latin typeface="Calibri"/>
                <a:ea typeface="+mn-ea"/>
                <a:cs typeface="+mn-cs"/>
              </a:rPr>
              <a:t>EVIDENCE SYNTHESIS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a:ln>
                  <a:noFill/>
                </a:ln>
                <a:solidFill>
                  <a:prstClr val="black">
                    <a:lumMod val="50000"/>
                    <a:lumOff val="50000"/>
                  </a:prstClr>
                </a:solidFill>
                <a:effectLst/>
                <a:uLnTx/>
                <a:uFillTx/>
                <a:latin typeface="Calibri"/>
                <a:ea typeface="+mn-ea"/>
                <a:cs typeface="+mn-cs"/>
              </a:rPr>
              <a:t>Evidence summary generated for each PICO question via systematic review of health effects plus: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600" b="0" i="0" u="none" strike="noStrike" kern="1200" cap="none" spc="0" normalizeH="0" baseline="0" noProof="0">
                <a:ln>
                  <a:noFill/>
                </a:ln>
                <a:solidFill>
                  <a:prstClr val="black">
                    <a:lumMod val="50000"/>
                    <a:lumOff val="50000"/>
                  </a:prstClr>
                </a:solidFill>
                <a:effectLst/>
                <a:uLnTx/>
                <a:uFillTx/>
                <a:latin typeface="Calibri"/>
                <a:ea typeface="+mn-ea"/>
                <a:cs typeface="+mn-cs"/>
              </a:rPr>
              <a:t>Resource use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600" b="0" i="0" u="none" strike="noStrike" kern="1200" cap="none" spc="0" normalizeH="0" baseline="0" noProof="0">
                <a:ln>
                  <a:noFill/>
                </a:ln>
                <a:solidFill>
                  <a:prstClr val="black">
                    <a:lumMod val="50000"/>
                    <a:lumOff val="50000"/>
                  </a:prstClr>
                </a:solidFill>
                <a:effectLst/>
                <a:uLnTx/>
                <a:uFillTx/>
                <a:latin typeface="Calibri"/>
                <a:ea typeface="+mn-ea"/>
                <a:cs typeface="+mn-cs"/>
              </a:rPr>
              <a:t>Feasibility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600" b="0" i="0" u="none" strike="noStrike" kern="1200" cap="none" spc="0" normalizeH="0" baseline="0" noProof="0">
                <a:ln>
                  <a:noFill/>
                </a:ln>
                <a:solidFill>
                  <a:prstClr val="black">
                    <a:lumMod val="50000"/>
                    <a:lumOff val="50000"/>
                  </a:prstClr>
                </a:solidFill>
                <a:effectLst/>
                <a:uLnTx/>
                <a:uFillTx/>
                <a:latin typeface="Calibri"/>
                <a:ea typeface="+mn-ea"/>
                <a:cs typeface="+mn-cs"/>
              </a:rPr>
              <a:t>Acceptability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600" b="0" i="0" u="none" strike="noStrike" kern="1200" cap="none" spc="0" normalizeH="0" baseline="0" noProof="0">
                <a:ln>
                  <a:noFill/>
                </a:ln>
                <a:solidFill>
                  <a:prstClr val="black">
                    <a:lumMod val="50000"/>
                    <a:lumOff val="50000"/>
                  </a:prstClr>
                </a:solidFill>
                <a:effectLst/>
                <a:uLnTx/>
                <a:uFillTx/>
                <a:latin typeface="Calibri"/>
                <a:ea typeface="+mn-ea"/>
                <a:cs typeface="+mn-cs"/>
              </a:rPr>
              <a:t>Equity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600" b="0" i="0" u="none" strike="noStrike" kern="1200" cap="none" spc="0" normalizeH="0" baseline="0" noProof="0">
                <a:ln>
                  <a:noFill/>
                </a:ln>
                <a:solidFill>
                  <a:prstClr val="black">
                    <a:lumMod val="50000"/>
                    <a:lumOff val="50000"/>
                  </a:prstClr>
                </a:solidFill>
                <a:effectLst/>
                <a:uLnTx/>
                <a:uFillTx/>
                <a:latin typeface="Calibri"/>
                <a:ea typeface="+mn-ea"/>
                <a:cs typeface="+mn-cs"/>
              </a:rPr>
              <a:t>Patient values and preferences</a:t>
            </a:r>
          </a:p>
        </p:txBody>
      </p:sp>
      <p:sp>
        <p:nvSpPr>
          <p:cNvPr id="10" name="TextBox 9">
            <a:extLst>
              <a:ext uri="{FF2B5EF4-FFF2-40B4-BE49-F238E27FC236}">
                <a16:creationId xmlns:a16="http://schemas.microsoft.com/office/drawing/2014/main" id="{E337ECD4-8588-B142-9C0B-DE63F95016FF}"/>
              </a:ext>
            </a:extLst>
          </p:cNvPr>
          <p:cNvSpPr txBox="1"/>
          <p:nvPr/>
        </p:nvSpPr>
        <p:spPr>
          <a:xfrm>
            <a:off x="3679531" y="3915561"/>
            <a:ext cx="2459736" cy="1600438"/>
          </a:xfrm>
          <a:prstGeom prst="rect">
            <a:avLst/>
          </a:prstGeom>
          <a:solidFill>
            <a:srgbClr val="FED9B0"/>
          </a:solidFill>
          <a:ln w="285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a:ln>
                  <a:noFill/>
                </a:ln>
                <a:solidFill>
                  <a:prstClr val="black">
                    <a:lumMod val="50000"/>
                    <a:lumOff val="50000"/>
                  </a:prstClr>
                </a:solidFill>
                <a:effectLst/>
                <a:uLnTx/>
                <a:uFillTx/>
                <a:latin typeface="Calibri"/>
                <a:ea typeface="+mn-ea"/>
                <a:cs typeface="+mn-cs"/>
              </a:rPr>
              <a:t>Example: PICO question</a:t>
            </a:r>
            <a:endParaRPr kumimoji="0" lang="en-CA" sz="1400" b="0" i="0" u="none" strike="noStrike" kern="1200" cap="none" spc="0" normalizeH="0" baseline="0" noProof="0">
              <a:ln>
                <a:noFill/>
              </a:ln>
              <a:solidFill>
                <a:prstClr val="black">
                  <a:lumMod val="50000"/>
                  <a:lumOff val="50000"/>
                </a:prst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0" i="1" u="none" strike="noStrike" kern="1200" cap="none" spc="0" normalizeH="0" baseline="0" noProof="0">
                <a:ln>
                  <a:noFill/>
                </a:ln>
                <a:solidFill>
                  <a:prstClr val="black">
                    <a:lumMod val="50000"/>
                    <a:lumOff val="50000"/>
                  </a:prstClr>
                </a:solidFill>
                <a:effectLst/>
                <a:uLnTx/>
                <a:uFillTx/>
                <a:latin typeface="Calibri"/>
                <a:ea typeface="+mn-ea"/>
                <a:cs typeface="+mn-cs"/>
              </a:rPr>
              <a:t>“Should automated red cell exchange vs simple transfusion or manual red cell exchange be used for patients with SCD receiving chronic transfusions?”</a:t>
            </a:r>
          </a:p>
        </p:txBody>
      </p:sp>
      <p:sp>
        <p:nvSpPr>
          <p:cNvPr id="11" name="Rectangle 10">
            <a:extLst>
              <a:ext uri="{FF2B5EF4-FFF2-40B4-BE49-F238E27FC236}">
                <a16:creationId xmlns:a16="http://schemas.microsoft.com/office/drawing/2014/main" id="{F701924E-8473-CC49-B49D-AA3E8CD60F42}"/>
              </a:ext>
            </a:extLst>
          </p:cNvPr>
          <p:cNvSpPr/>
          <p:nvPr/>
        </p:nvSpPr>
        <p:spPr>
          <a:xfrm>
            <a:off x="8932164" y="2032236"/>
            <a:ext cx="2459736" cy="3483763"/>
          </a:xfrm>
          <a:prstGeom prst="rect">
            <a:avLst/>
          </a:prstGeom>
          <a:solidFill>
            <a:srgbClr val="8B80A3">
              <a:alpha val="47059"/>
            </a:srgbClr>
          </a:solidFill>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000" b="1" i="0" u="none" strike="noStrike" kern="1200" cap="none" spc="0" normalizeH="0" baseline="0" noProof="0">
                <a:ln>
                  <a:noFill/>
                </a:ln>
                <a:solidFill>
                  <a:srgbClr val="E53E31"/>
                </a:solidFill>
                <a:effectLst/>
                <a:uLnTx/>
                <a:uFillTx/>
                <a:latin typeface="Calibri"/>
                <a:ea typeface="+mn-ea"/>
                <a:cs typeface="+mn-cs"/>
              </a:rPr>
              <a:t>MAKING RECOMMENDATIONS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a:ln>
                  <a:noFill/>
                </a:ln>
                <a:solidFill>
                  <a:prstClr val="black">
                    <a:lumMod val="50000"/>
                    <a:lumOff val="50000"/>
                  </a:prstClr>
                </a:solidFill>
                <a:effectLst/>
                <a:uLnTx/>
                <a:uFillTx/>
                <a:latin typeface="Calibri"/>
                <a:ea typeface="+mn-ea"/>
                <a:cs typeface="+mn-cs"/>
              </a:rPr>
              <a:t>Recommendations made </a:t>
            </a:r>
            <a:r>
              <a:rPr kumimoji="0" lang="en-CA" sz="1600" b="0" i="0" u="none" strike="noStrike" kern="1200" cap="none" spc="0" normalizeH="0" baseline="0" noProof="0">
                <a:ln>
                  <a:noFill/>
                </a:ln>
                <a:solidFill>
                  <a:prstClr val="black">
                    <a:lumMod val="50000"/>
                    <a:lumOff val="50000"/>
                  </a:prstClr>
                </a:solidFill>
                <a:effectLst/>
                <a:uLnTx/>
                <a:uFillTx/>
                <a:latin typeface="Calibri"/>
                <a:ea typeface="+mn-ea"/>
                <a:cs typeface="+mn-cs"/>
              </a:rPr>
              <a:t>by guideline panel members based on evidence for all factors.</a:t>
            </a:r>
          </a:p>
        </p:txBody>
      </p:sp>
      <p:sp>
        <p:nvSpPr>
          <p:cNvPr id="3" name="TextBox 2">
            <a:extLst>
              <a:ext uri="{FF2B5EF4-FFF2-40B4-BE49-F238E27FC236}">
                <a16:creationId xmlns:a16="http://schemas.microsoft.com/office/drawing/2014/main" id="{3CB633D1-C974-C4F5-450E-20120385EB35}"/>
              </a:ext>
            </a:extLst>
          </p:cNvPr>
          <p:cNvSpPr txBox="1"/>
          <p:nvPr/>
        </p:nvSpPr>
        <p:spPr>
          <a:xfrm>
            <a:off x="1060061" y="5554544"/>
            <a:ext cx="10331840" cy="584775"/>
          </a:xfrm>
          <a:prstGeom prst="rect">
            <a:avLst/>
          </a:prstGeom>
          <a:noFill/>
        </p:spPr>
        <p:txBody>
          <a:bodyPr wrap="square" lIns="91440" tIns="45720" rIns="91440" bIns="45720" anchor="t">
            <a:spAutoFit/>
          </a:bodyPr>
          <a:lstStyle/>
          <a:p>
            <a:r>
              <a:rPr lang="en-US" sz="1600" b="1" i="1">
                <a:solidFill>
                  <a:srgbClr val="2E2D2D"/>
                </a:solidFill>
                <a:latin typeface="Arial"/>
                <a:cs typeface="Arial"/>
              </a:rPr>
              <a:t>ASH guidelines are reviewed annually by expert work groups convened by ASH. Resources, such as this slide set, derived from guidelines that require updating are removed from the ASH website. </a:t>
            </a:r>
            <a:endParaRPr lang="en-US" sz="1600" b="1" i="1">
              <a:solidFill>
                <a:srgbClr val="2E2D2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366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1F2ED-8D4E-BD49-B389-CAC6FAA9535E}"/>
              </a:ext>
            </a:extLst>
          </p:cNvPr>
          <p:cNvSpPr>
            <a:spLocks noGrp="1"/>
          </p:cNvSpPr>
          <p:nvPr>
            <p:ph type="title"/>
          </p:nvPr>
        </p:nvSpPr>
        <p:spPr/>
        <p:txBody>
          <a:bodyPr/>
          <a:lstStyle/>
          <a:p>
            <a:r>
              <a:rPr lang="en-US"/>
              <a:t>Other Considerations</a:t>
            </a:r>
          </a:p>
        </p:txBody>
      </p:sp>
      <p:sp>
        <p:nvSpPr>
          <p:cNvPr id="3" name="Content Placeholder 2">
            <a:extLst>
              <a:ext uri="{FF2B5EF4-FFF2-40B4-BE49-F238E27FC236}">
                <a16:creationId xmlns:a16="http://schemas.microsoft.com/office/drawing/2014/main" id="{B2EFC827-0205-CE4E-AC2A-A122E7642744}"/>
              </a:ext>
            </a:extLst>
          </p:cNvPr>
          <p:cNvSpPr>
            <a:spLocks noGrp="1"/>
          </p:cNvSpPr>
          <p:nvPr>
            <p:ph idx="1"/>
          </p:nvPr>
        </p:nvSpPr>
        <p:spPr/>
        <p:txBody>
          <a:bodyPr/>
          <a:lstStyle/>
          <a:p>
            <a:r>
              <a:rPr lang="en-US"/>
              <a:t>Consider initiation and/or optimization of disease-modifying therapy such as hydroxyurea or chronic transfusions for patients with PAH confirmed by right-heart catheterization. </a:t>
            </a:r>
          </a:p>
          <a:p>
            <a:r>
              <a:rPr lang="en-US"/>
              <a:t>Treatment options may differ based on the subtype of PH as classified by findings on RHC and clinical evaluation by a PH specialist.</a:t>
            </a:r>
          </a:p>
          <a:p>
            <a:r>
              <a:rPr lang="en-US"/>
              <a:t>Multidisciplinary care that includes a PH specialist is recommended given the increased side effects with PAH-specific therapy. </a:t>
            </a:r>
          </a:p>
        </p:txBody>
      </p:sp>
    </p:spTree>
    <p:extLst>
      <p:ext uri="{BB962C8B-B14F-4D97-AF65-F5344CB8AC3E}">
        <p14:creationId xmlns:p14="http://schemas.microsoft.com/office/powerpoint/2010/main" val="27037786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35F9E-94A5-014F-828F-D3A3CEDF9E48}"/>
              </a:ext>
            </a:extLst>
          </p:cNvPr>
          <p:cNvSpPr>
            <a:spLocks noGrp="1"/>
          </p:cNvSpPr>
          <p:nvPr>
            <p:ph type="title"/>
          </p:nvPr>
        </p:nvSpPr>
        <p:spPr/>
        <p:txBody>
          <a:bodyPr/>
          <a:lstStyle/>
          <a:p>
            <a:r>
              <a:rPr lang="en-US"/>
              <a:t>Other topics not covered in this slide set but are included in these guidelines</a:t>
            </a:r>
          </a:p>
        </p:txBody>
      </p:sp>
      <p:sp>
        <p:nvSpPr>
          <p:cNvPr id="3" name="Content Placeholder 2">
            <a:extLst>
              <a:ext uri="{FF2B5EF4-FFF2-40B4-BE49-F238E27FC236}">
                <a16:creationId xmlns:a16="http://schemas.microsoft.com/office/drawing/2014/main" id="{AB356F1C-8083-2B46-86D9-31A4C7783CFB}"/>
              </a:ext>
            </a:extLst>
          </p:cNvPr>
          <p:cNvSpPr>
            <a:spLocks noGrp="1"/>
          </p:cNvSpPr>
          <p:nvPr>
            <p:ph idx="1"/>
          </p:nvPr>
        </p:nvSpPr>
        <p:spPr/>
        <p:txBody>
          <a:bodyPr/>
          <a:lstStyle/>
          <a:p>
            <a:r>
              <a:rPr lang="en-US"/>
              <a:t>Management of albuminuria</a:t>
            </a:r>
          </a:p>
          <a:p>
            <a:r>
              <a:rPr lang="en-US"/>
              <a:t>Renal transplant for end-stage renal disease</a:t>
            </a:r>
          </a:p>
          <a:p>
            <a:r>
              <a:rPr lang="en-US"/>
              <a:t>Use of hydroxyurea and erythropoiesis-stimulating agents for chronic kidney disease</a:t>
            </a:r>
          </a:p>
          <a:p>
            <a:r>
              <a:rPr lang="en-US"/>
              <a:t>Management of blood pressure</a:t>
            </a:r>
          </a:p>
          <a:p>
            <a:r>
              <a:rPr lang="en-US"/>
              <a:t>Management of venous thromboembolism</a:t>
            </a:r>
          </a:p>
        </p:txBody>
      </p:sp>
    </p:spTree>
    <p:extLst>
      <p:ext uri="{BB962C8B-B14F-4D97-AF65-F5344CB8AC3E}">
        <p14:creationId xmlns:p14="http://schemas.microsoft.com/office/powerpoint/2010/main" val="10245845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Summary of Recommendations</a:t>
            </a:r>
          </a:p>
        </p:txBody>
      </p:sp>
      <p:graphicFrame>
        <p:nvGraphicFramePr>
          <p:cNvPr id="4" name="Table 3"/>
          <p:cNvGraphicFramePr>
            <a:graphicFrameLocks noGrp="1"/>
          </p:cNvGraphicFramePr>
          <p:nvPr>
            <p:extLst>
              <p:ext uri="{D42A27DB-BD31-4B8C-83A1-F6EECF244321}">
                <p14:modId xmlns:p14="http://schemas.microsoft.com/office/powerpoint/2010/main" val="2202533417"/>
              </p:ext>
            </p:extLst>
          </p:nvPr>
        </p:nvGraphicFramePr>
        <p:xfrm>
          <a:off x="1219199" y="2311584"/>
          <a:ext cx="9880601" cy="3911417"/>
        </p:xfrm>
        <a:graphic>
          <a:graphicData uri="http://schemas.openxmlformats.org/drawingml/2006/table">
            <a:tbl>
              <a:tblPr firstRow="1" bandRow="1">
                <a:tableStyleId>{5940675A-B579-460E-94D1-54222C63F5DA}</a:tableStyleId>
              </a:tblPr>
              <a:tblGrid>
                <a:gridCol w="1828801">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1981200">
                  <a:extLst>
                    <a:ext uri="{9D8B030D-6E8A-4147-A177-3AD203B41FA5}">
                      <a16:colId xmlns:a16="http://schemas.microsoft.com/office/drawing/2014/main" val="4214253721"/>
                    </a:ext>
                  </a:extLst>
                </a:gridCol>
                <a:gridCol w="3175000">
                  <a:extLst>
                    <a:ext uri="{9D8B030D-6E8A-4147-A177-3AD203B41FA5}">
                      <a16:colId xmlns:a16="http://schemas.microsoft.com/office/drawing/2014/main" val="20003"/>
                    </a:ext>
                  </a:extLst>
                </a:gridCol>
              </a:tblGrid>
              <a:tr h="798295">
                <a:tc>
                  <a:txBody>
                    <a:bodyPr/>
                    <a:lstStyle/>
                    <a:p>
                      <a:pPr algn="ctr"/>
                      <a:r>
                        <a:rPr lang="en-US" sz="1600" b="1">
                          <a:solidFill>
                            <a:schemeClr val="bg1">
                              <a:lumMod val="95000"/>
                            </a:schemeClr>
                          </a:solidFill>
                        </a:rPr>
                        <a:t>Topic</a:t>
                      </a:r>
                    </a:p>
                  </a:txBody>
                  <a:tcPr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E30"/>
                    </a:solidFill>
                  </a:tcPr>
                </a:tc>
                <a:tc>
                  <a:txBody>
                    <a:bodyPr/>
                    <a:lstStyle/>
                    <a:p>
                      <a:pPr algn="ctr"/>
                      <a:r>
                        <a:rPr lang="en-US" sz="1600" b="1">
                          <a:solidFill>
                            <a:schemeClr val="bg1">
                              <a:lumMod val="95000"/>
                            </a:schemeClr>
                          </a:solidFill>
                        </a:rPr>
                        <a:t>Panel Recommendation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E30"/>
                    </a:solidFill>
                  </a:tcPr>
                </a:tc>
                <a:tc>
                  <a:txBody>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lang="en-US" sz="1600" b="1">
                          <a:solidFill>
                            <a:schemeClr val="bg1"/>
                          </a:solidFill>
                        </a:rPr>
                        <a:t>Strength of Recommendation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E30"/>
                    </a:solidFill>
                  </a:tcPr>
                </a:tc>
                <a:tc>
                  <a:txBody>
                    <a:bodyPr/>
                    <a:lstStyle/>
                    <a:p>
                      <a:pPr algn="ctr"/>
                      <a:r>
                        <a:rPr lang="en-US" sz="1600" b="1">
                          <a:solidFill>
                            <a:schemeClr val="bg1">
                              <a:lumMod val="95000"/>
                            </a:schemeClr>
                          </a:solidFill>
                        </a:rPr>
                        <a:t>Notes</a:t>
                      </a:r>
                    </a:p>
                  </a:txBody>
                  <a:tcPr anchor="ctr">
                    <a:lnL w="12700" cap="flat" cmpd="sng" algn="ctr">
                      <a:solidFill>
                        <a:schemeClr val="bg1">
                          <a:lumMod val="75000"/>
                        </a:schemeClr>
                      </a:solidFill>
                      <a:prstDash val="solid"/>
                      <a:round/>
                      <a:headEnd type="none" w="med" len="med"/>
                      <a:tailEnd type="none" w="med" len="med"/>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E30"/>
                    </a:solidFill>
                  </a:tcPr>
                </a:tc>
                <a:extLst>
                  <a:ext uri="{0D108BD9-81ED-4DB2-BD59-A6C34878D82A}">
                    <a16:rowId xmlns:a16="http://schemas.microsoft.com/office/drawing/2014/main" val="10000"/>
                  </a:ext>
                </a:extLst>
              </a:tr>
              <a:tr h="1008372">
                <a:tc>
                  <a:txBody>
                    <a:bodyPr/>
                    <a:lstStyle/>
                    <a:p>
                      <a:pPr algn="l"/>
                      <a:r>
                        <a:rPr lang="en-US" sz="1400">
                          <a:solidFill>
                            <a:schemeClr val="tx1">
                              <a:lumMod val="50000"/>
                              <a:lumOff val="50000"/>
                            </a:schemeClr>
                          </a:solidFill>
                        </a:rPr>
                        <a:t>Screening </a:t>
                      </a:r>
                      <a:r>
                        <a:rPr lang="en-US" sz="1400" baseline="0">
                          <a:solidFill>
                            <a:schemeClr val="tx1">
                              <a:lumMod val="50000"/>
                              <a:lumOff val="50000"/>
                            </a:schemeClr>
                          </a:solidFill>
                        </a:rPr>
                        <a:t>ECHO</a:t>
                      </a:r>
                      <a:endParaRPr lang="en-US" sz="1400">
                        <a:solidFill>
                          <a:schemeClr val="tx1">
                            <a:lumMod val="50000"/>
                            <a:lumOff val="50000"/>
                          </a:schemeClr>
                        </a:solidFill>
                      </a:endParaRPr>
                    </a:p>
                  </a:txBody>
                  <a:tcPr anchor="ct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a:solidFill>
                            <a:schemeClr val="tx1">
                              <a:lumMod val="50000"/>
                              <a:lumOff val="50000"/>
                            </a:schemeClr>
                          </a:solidFill>
                        </a:rPr>
                        <a:t>Suggests</a:t>
                      </a:r>
                      <a:r>
                        <a:rPr lang="en-US" sz="1400" baseline="0">
                          <a:solidFill>
                            <a:schemeClr val="tx1">
                              <a:lumMod val="50000"/>
                              <a:lumOff val="50000"/>
                            </a:schemeClr>
                          </a:solidFill>
                        </a:rPr>
                        <a:t> </a:t>
                      </a:r>
                      <a:r>
                        <a:rPr lang="en-US" sz="1400" b="1" i="1" baseline="0">
                          <a:solidFill>
                            <a:schemeClr val="tx1">
                              <a:lumMod val="50000"/>
                              <a:lumOff val="50000"/>
                            </a:schemeClr>
                          </a:solidFill>
                        </a:rPr>
                        <a:t>against</a:t>
                      </a:r>
                      <a:r>
                        <a:rPr lang="en-US" sz="1400" baseline="0">
                          <a:solidFill>
                            <a:schemeClr val="tx1">
                              <a:lumMod val="50000"/>
                              <a:lumOff val="50000"/>
                            </a:schemeClr>
                          </a:solidFill>
                        </a:rPr>
                        <a:t> screening ECHO in asymptomatic patients to identify PH</a:t>
                      </a:r>
                      <a:endParaRPr lang="en-US" sz="1400">
                        <a:solidFill>
                          <a:schemeClr val="tx1">
                            <a:lumMod val="50000"/>
                            <a:lumOff val="50000"/>
                          </a:schemeClr>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a:solidFill>
                            <a:schemeClr val="tx1">
                              <a:lumMod val="50000"/>
                              <a:lumOff val="50000"/>
                            </a:schemeClr>
                          </a:solidFill>
                        </a:rPr>
                        <a:t>Conditional</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lgn="ctr">
                        <a:buFont typeface="Arial"/>
                        <a:buNone/>
                      </a:pPr>
                      <a:r>
                        <a:rPr lang="en-US" sz="1400">
                          <a:solidFill>
                            <a:schemeClr val="tx1">
                              <a:lumMod val="50000"/>
                              <a:lumOff val="50000"/>
                            </a:schemeClr>
                          </a:solidFill>
                        </a:rPr>
                        <a:t>Comprehensive review of systems may identify indications for diagnostic</a:t>
                      </a:r>
                      <a:r>
                        <a:rPr lang="en-US" sz="1400" baseline="0">
                          <a:solidFill>
                            <a:schemeClr val="tx1">
                              <a:lumMod val="50000"/>
                              <a:lumOff val="50000"/>
                            </a:schemeClr>
                          </a:solidFill>
                        </a:rPr>
                        <a:t> study</a:t>
                      </a:r>
                      <a:endParaRPr lang="en-US" sz="1400">
                        <a:solidFill>
                          <a:schemeClr val="tx1">
                            <a:lumMod val="50000"/>
                            <a:lumOff val="50000"/>
                          </a:schemeClr>
                        </a:solidFill>
                      </a:endParaRPr>
                    </a:p>
                  </a:txBody>
                  <a:tcPr anchor="ctr">
                    <a:lnL w="12700" cap="flat" cmpd="sng" algn="ctr">
                      <a:solidFill>
                        <a:schemeClr val="bg1">
                          <a:lumMod val="75000"/>
                        </a:schemeClr>
                      </a:solid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1052375">
                <a:tc>
                  <a:txBody>
                    <a:bodyPr/>
                    <a:lstStyle/>
                    <a:p>
                      <a:pPr algn="l"/>
                      <a:r>
                        <a:rPr lang="en-US" sz="1400">
                          <a:solidFill>
                            <a:schemeClr val="tx1">
                              <a:lumMod val="50000"/>
                              <a:lumOff val="50000"/>
                            </a:schemeClr>
                          </a:solidFill>
                        </a:rPr>
                        <a:t>Screening PFT</a:t>
                      </a:r>
                    </a:p>
                  </a:txBody>
                  <a:tcPr anchor="ct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a:solidFill>
                            <a:schemeClr val="tx1">
                              <a:lumMod val="50000"/>
                              <a:lumOff val="50000"/>
                            </a:schemeClr>
                          </a:solidFill>
                        </a:rPr>
                        <a:t>Suggests</a:t>
                      </a:r>
                      <a:r>
                        <a:rPr lang="en-US" sz="1400" baseline="0">
                          <a:solidFill>
                            <a:schemeClr val="tx1">
                              <a:lumMod val="50000"/>
                              <a:lumOff val="50000"/>
                            </a:schemeClr>
                          </a:solidFill>
                        </a:rPr>
                        <a:t> </a:t>
                      </a:r>
                      <a:r>
                        <a:rPr lang="en-US" sz="1400" b="1" i="1" baseline="0">
                          <a:solidFill>
                            <a:schemeClr val="tx1">
                              <a:lumMod val="50000"/>
                              <a:lumOff val="50000"/>
                            </a:schemeClr>
                          </a:solidFill>
                        </a:rPr>
                        <a:t>against</a:t>
                      </a:r>
                      <a:r>
                        <a:rPr lang="en-US" sz="1400" baseline="0">
                          <a:solidFill>
                            <a:schemeClr val="tx1">
                              <a:lumMod val="50000"/>
                              <a:lumOff val="50000"/>
                            </a:schemeClr>
                          </a:solidFill>
                        </a:rPr>
                        <a:t> screening PFT in asymptomatic patients </a:t>
                      </a:r>
                      <a:endParaRPr lang="en-US" sz="1400">
                        <a:solidFill>
                          <a:schemeClr val="tx1">
                            <a:lumMod val="50000"/>
                            <a:lumOff val="50000"/>
                          </a:schemeClr>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a:solidFill>
                            <a:schemeClr val="tx1">
                              <a:lumMod val="50000"/>
                              <a:lumOff val="50000"/>
                            </a:schemeClr>
                          </a:solidFill>
                        </a:rPr>
                        <a:t>Conditional</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a:buNone/>
                        <a:tabLst/>
                        <a:defRPr/>
                      </a:pPr>
                      <a:r>
                        <a:rPr lang="en-US" sz="1400">
                          <a:solidFill>
                            <a:schemeClr val="tx1">
                              <a:lumMod val="50000"/>
                              <a:lumOff val="50000"/>
                            </a:schemeClr>
                          </a:solidFill>
                        </a:rPr>
                        <a:t>Comprehensive review of systems may identify indications for diagnostic</a:t>
                      </a:r>
                      <a:r>
                        <a:rPr lang="en-US" sz="1400" baseline="0">
                          <a:solidFill>
                            <a:schemeClr val="tx1">
                              <a:lumMod val="50000"/>
                              <a:lumOff val="50000"/>
                            </a:schemeClr>
                          </a:solidFill>
                        </a:rPr>
                        <a:t> study</a:t>
                      </a:r>
                      <a:endParaRPr lang="en-US" sz="1400">
                        <a:solidFill>
                          <a:schemeClr val="tx1">
                            <a:lumMod val="50000"/>
                            <a:lumOff val="50000"/>
                          </a:schemeClr>
                        </a:solidFill>
                      </a:endParaRPr>
                    </a:p>
                  </a:txBody>
                  <a:tcPr anchor="ctr">
                    <a:lnL w="12700" cap="flat" cmpd="sng" algn="ctr">
                      <a:solidFill>
                        <a:schemeClr val="bg1">
                          <a:lumMod val="75000"/>
                        </a:schemeClr>
                      </a:solid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1052375">
                <a:tc>
                  <a:txBody>
                    <a:bodyPr/>
                    <a:lstStyle/>
                    <a:p>
                      <a:pPr algn="l"/>
                      <a:r>
                        <a:rPr lang="en-US" sz="1400">
                          <a:solidFill>
                            <a:schemeClr val="tx1">
                              <a:lumMod val="50000"/>
                              <a:lumOff val="50000"/>
                            </a:schemeClr>
                          </a:solidFill>
                        </a:rPr>
                        <a:t>Screening Sleep</a:t>
                      </a:r>
                      <a:r>
                        <a:rPr lang="en-US" sz="1400" baseline="0">
                          <a:solidFill>
                            <a:schemeClr val="tx1">
                              <a:lumMod val="50000"/>
                              <a:lumOff val="50000"/>
                            </a:schemeClr>
                          </a:solidFill>
                        </a:rPr>
                        <a:t> Study</a:t>
                      </a:r>
                      <a:endParaRPr lang="en-US" sz="1400">
                        <a:solidFill>
                          <a:schemeClr val="tx1">
                            <a:lumMod val="50000"/>
                            <a:lumOff val="50000"/>
                          </a:schemeClr>
                        </a:solidFill>
                      </a:endParaRPr>
                    </a:p>
                  </a:txBody>
                  <a:tcPr anchor="ct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a:solidFill>
                            <a:schemeClr val="tx1">
                              <a:lumMod val="50000"/>
                              <a:lumOff val="50000"/>
                            </a:schemeClr>
                          </a:solidFill>
                        </a:rPr>
                        <a:t>Suggests</a:t>
                      </a:r>
                      <a:r>
                        <a:rPr lang="en-US" sz="1400" b="1" baseline="0">
                          <a:solidFill>
                            <a:schemeClr val="tx1">
                              <a:lumMod val="50000"/>
                              <a:lumOff val="50000"/>
                            </a:schemeClr>
                          </a:solidFill>
                        </a:rPr>
                        <a:t> </a:t>
                      </a:r>
                      <a:r>
                        <a:rPr lang="en-US" sz="1400" b="1" i="1" baseline="0">
                          <a:solidFill>
                            <a:schemeClr val="tx1">
                              <a:lumMod val="50000"/>
                              <a:lumOff val="50000"/>
                            </a:schemeClr>
                          </a:solidFill>
                        </a:rPr>
                        <a:t>against</a:t>
                      </a:r>
                      <a:r>
                        <a:rPr lang="en-US" sz="1400" baseline="0">
                          <a:solidFill>
                            <a:schemeClr val="tx1">
                              <a:lumMod val="50000"/>
                              <a:lumOff val="50000"/>
                            </a:schemeClr>
                          </a:solidFill>
                        </a:rPr>
                        <a:t> screening sleep study in asymptomatic patients </a:t>
                      </a:r>
                      <a:endParaRPr lang="en-US" sz="1400">
                        <a:solidFill>
                          <a:schemeClr val="tx1">
                            <a:lumMod val="50000"/>
                            <a:lumOff val="50000"/>
                          </a:schemeClr>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400">
                          <a:solidFill>
                            <a:schemeClr val="tx1">
                              <a:lumMod val="50000"/>
                              <a:lumOff val="50000"/>
                            </a:schemeClr>
                          </a:solidFill>
                        </a:rPr>
                        <a:t>Conditional</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a:buNone/>
                        <a:tabLst/>
                        <a:defRPr/>
                      </a:pPr>
                      <a:r>
                        <a:rPr lang="en-US" sz="1400">
                          <a:solidFill>
                            <a:schemeClr val="tx1">
                              <a:lumMod val="50000"/>
                              <a:lumOff val="50000"/>
                            </a:schemeClr>
                          </a:solidFill>
                        </a:rPr>
                        <a:t>Comprehensive review of systems may identify indications for diagnostic</a:t>
                      </a:r>
                      <a:r>
                        <a:rPr lang="en-US" sz="1400" baseline="0">
                          <a:solidFill>
                            <a:schemeClr val="tx1">
                              <a:lumMod val="50000"/>
                              <a:lumOff val="50000"/>
                            </a:schemeClr>
                          </a:solidFill>
                        </a:rPr>
                        <a:t> study</a:t>
                      </a:r>
                      <a:endParaRPr lang="en-US" sz="1400">
                        <a:solidFill>
                          <a:schemeClr val="tx1">
                            <a:lumMod val="50000"/>
                            <a:lumOff val="50000"/>
                          </a:schemeClr>
                        </a:solidFill>
                      </a:endParaRPr>
                    </a:p>
                  </a:txBody>
                  <a:tcPr anchor="ctr">
                    <a:lnL w="12700" cap="flat" cmpd="sng" algn="ctr">
                      <a:solidFill>
                        <a:schemeClr val="bg1">
                          <a:lumMod val="75000"/>
                        </a:schemeClr>
                      </a:solid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471201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Summary of Recommendations</a:t>
            </a:r>
          </a:p>
        </p:txBody>
      </p:sp>
      <p:graphicFrame>
        <p:nvGraphicFramePr>
          <p:cNvPr id="4" name="Table 3"/>
          <p:cNvGraphicFramePr>
            <a:graphicFrameLocks noGrp="1"/>
          </p:cNvGraphicFramePr>
          <p:nvPr>
            <p:extLst>
              <p:ext uri="{D42A27DB-BD31-4B8C-83A1-F6EECF244321}">
                <p14:modId xmlns:p14="http://schemas.microsoft.com/office/powerpoint/2010/main" val="1526182348"/>
              </p:ext>
            </p:extLst>
          </p:nvPr>
        </p:nvGraphicFramePr>
        <p:xfrm>
          <a:off x="1115044" y="2311047"/>
          <a:ext cx="9959357" cy="3725013"/>
        </p:xfrm>
        <a:graphic>
          <a:graphicData uri="http://schemas.openxmlformats.org/drawingml/2006/table">
            <a:tbl>
              <a:tblPr firstRow="1" bandRow="1">
                <a:tableStyleId>{5940675A-B579-460E-94D1-54222C63F5DA}</a:tableStyleId>
              </a:tblPr>
              <a:tblGrid>
                <a:gridCol w="1565769">
                  <a:extLst>
                    <a:ext uri="{9D8B030D-6E8A-4147-A177-3AD203B41FA5}">
                      <a16:colId xmlns:a16="http://schemas.microsoft.com/office/drawing/2014/main" val="20000"/>
                    </a:ext>
                  </a:extLst>
                </a:gridCol>
                <a:gridCol w="3237719">
                  <a:extLst>
                    <a:ext uri="{9D8B030D-6E8A-4147-A177-3AD203B41FA5}">
                      <a16:colId xmlns:a16="http://schemas.microsoft.com/office/drawing/2014/main" val="20001"/>
                    </a:ext>
                  </a:extLst>
                </a:gridCol>
                <a:gridCol w="2182485">
                  <a:extLst>
                    <a:ext uri="{9D8B030D-6E8A-4147-A177-3AD203B41FA5}">
                      <a16:colId xmlns:a16="http://schemas.microsoft.com/office/drawing/2014/main" val="20002"/>
                    </a:ext>
                  </a:extLst>
                </a:gridCol>
                <a:gridCol w="2973384">
                  <a:extLst>
                    <a:ext uri="{9D8B030D-6E8A-4147-A177-3AD203B41FA5}">
                      <a16:colId xmlns:a16="http://schemas.microsoft.com/office/drawing/2014/main" val="20003"/>
                    </a:ext>
                  </a:extLst>
                </a:gridCol>
              </a:tblGrid>
              <a:tr h="425085">
                <a:tc>
                  <a:txBody>
                    <a:bodyPr/>
                    <a:lstStyle/>
                    <a:p>
                      <a:pPr algn="ctr"/>
                      <a:r>
                        <a:rPr lang="en-US" sz="1600" b="1">
                          <a:solidFill>
                            <a:schemeClr val="bg1"/>
                          </a:solidFill>
                        </a:rPr>
                        <a:t>Topic</a:t>
                      </a:r>
                    </a:p>
                  </a:txBody>
                  <a:tcPr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E30"/>
                    </a:solidFill>
                  </a:tcPr>
                </a:tc>
                <a:tc>
                  <a:txBody>
                    <a:bodyPr/>
                    <a:lstStyle/>
                    <a:p>
                      <a:pPr algn="ctr"/>
                      <a:r>
                        <a:rPr lang="en-US" sz="1600" b="1">
                          <a:solidFill>
                            <a:schemeClr val="bg1"/>
                          </a:solidFill>
                        </a:rPr>
                        <a:t>Panel Recommendation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E30"/>
                    </a:solidFill>
                  </a:tcPr>
                </a:tc>
                <a:tc>
                  <a:txBody>
                    <a:bodyPr/>
                    <a:lstStyle/>
                    <a:p>
                      <a:pPr algn="ctr"/>
                      <a:r>
                        <a:rPr lang="en-US" sz="1600" b="1">
                          <a:solidFill>
                            <a:schemeClr val="bg1"/>
                          </a:solidFill>
                        </a:rPr>
                        <a:t>Strength of Recommendation</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E30"/>
                    </a:solidFill>
                  </a:tcPr>
                </a:tc>
                <a:tc>
                  <a:txBody>
                    <a:bodyPr/>
                    <a:lstStyle/>
                    <a:p>
                      <a:pPr algn="ctr"/>
                      <a:r>
                        <a:rPr lang="en-US" sz="1600" b="1">
                          <a:solidFill>
                            <a:schemeClr val="bg1"/>
                          </a:solidFill>
                        </a:rPr>
                        <a:t>Notes</a:t>
                      </a:r>
                    </a:p>
                  </a:txBody>
                  <a:tcPr anchor="ctr">
                    <a:lnL w="12700" cap="flat" cmpd="sng" algn="ctr">
                      <a:solidFill>
                        <a:schemeClr val="bg1">
                          <a:lumMod val="75000"/>
                        </a:schemeClr>
                      </a:solidFill>
                      <a:prstDash val="solid"/>
                      <a:round/>
                      <a:headEnd type="none" w="med" len="med"/>
                      <a:tailEnd type="none" w="med" len="med"/>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53E30"/>
                    </a:solidFill>
                  </a:tcPr>
                </a:tc>
                <a:extLst>
                  <a:ext uri="{0D108BD9-81ED-4DB2-BD59-A6C34878D82A}">
                    <a16:rowId xmlns:a16="http://schemas.microsoft.com/office/drawing/2014/main" val="10000"/>
                  </a:ext>
                </a:extLst>
              </a:tr>
              <a:tr h="716633">
                <a:tc rowSpan="2">
                  <a:txBody>
                    <a:bodyPr/>
                    <a:lstStyle/>
                    <a:p>
                      <a:pPr algn="ctr"/>
                      <a:r>
                        <a:rPr lang="en-US" sz="1400">
                          <a:solidFill>
                            <a:schemeClr val="tx1">
                              <a:lumMod val="50000"/>
                              <a:lumOff val="50000"/>
                            </a:schemeClr>
                          </a:solidFill>
                        </a:rPr>
                        <a:t>Managing</a:t>
                      </a:r>
                      <a:r>
                        <a:rPr lang="en-US" sz="1400" baseline="0">
                          <a:solidFill>
                            <a:schemeClr val="tx1">
                              <a:lumMod val="50000"/>
                              <a:lumOff val="50000"/>
                            </a:schemeClr>
                          </a:solidFill>
                        </a:rPr>
                        <a:t> a</a:t>
                      </a:r>
                      <a:r>
                        <a:rPr lang="en-US" sz="1400">
                          <a:solidFill>
                            <a:schemeClr val="tx1">
                              <a:lumMod val="50000"/>
                              <a:lumOff val="50000"/>
                            </a:schemeClr>
                          </a:solidFill>
                        </a:rPr>
                        <a:t>bnormal ECHO</a:t>
                      </a:r>
                    </a:p>
                  </a:txBody>
                  <a:tcPr anchor="ct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a:solidFill>
                            <a:schemeClr val="tx1">
                              <a:lumMod val="50000"/>
                              <a:lumOff val="50000"/>
                            </a:schemeClr>
                          </a:solidFill>
                        </a:rPr>
                        <a:t>Suggests</a:t>
                      </a:r>
                      <a:r>
                        <a:rPr lang="en-US" sz="1400" b="1" baseline="0">
                          <a:solidFill>
                            <a:schemeClr val="tx1">
                              <a:lumMod val="50000"/>
                              <a:lumOff val="50000"/>
                            </a:schemeClr>
                          </a:solidFill>
                        </a:rPr>
                        <a:t> </a:t>
                      </a:r>
                      <a:r>
                        <a:rPr lang="en-US" sz="1400" b="1" i="1" baseline="0">
                          <a:solidFill>
                            <a:schemeClr val="tx1">
                              <a:lumMod val="50000"/>
                              <a:lumOff val="50000"/>
                            </a:schemeClr>
                          </a:solidFill>
                        </a:rPr>
                        <a:t>against</a:t>
                      </a:r>
                      <a:r>
                        <a:rPr lang="en-US" sz="1400" b="1" baseline="0">
                          <a:solidFill>
                            <a:schemeClr val="tx1">
                              <a:lumMod val="50000"/>
                              <a:lumOff val="50000"/>
                            </a:schemeClr>
                          </a:solidFill>
                        </a:rPr>
                        <a:t> </a:t>
                      </a:r>
                      <a:r>
                        <a:rPr lang="en-US" sz="1400" baseline="0">
                          <a:solidFill>
                            <a:schemeClr val="tx1">
                              <a:lumMod val="50000"/>
                              <a:lumOff val="50000"/>
                            </a:schemeClr>
                          </a:solidFill>
                        </a:rPr>
                        <a:t>RHC for patients with isolated peak TRJV of ≥ 2.5 to 2.9 m/s</a:t>
                      </a:r>
                      <a:endParaRPr lang="en-US" sz="1400">
                        <a:solidFill>
                          <a:schemeClr val="tx1">
                            <a:lumMod val="50000"/>
                            <a:lumOff val="50000"/>
                          </a:schemeClr>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a:solidFill>
                            <a:schemeClr val="tx1">
                              <a:lumMod val="50000"/>
                              <a:lumOff val="50000"/>
                            </a:schemeClr>
                          </a:solidFill>
                        </a:rPr>
                        <a:t>Conditional</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2">
                  <a:txBody>
                    <a:bodyPr/>
                    <a:lstStyle/>
                    <a:p>
                      <a:pPr marL="342900" indent="-342900" algn="l">
                        <a:lnSpc>
                          <a:spcPct val="100000"/>
                        </a:lnSpc>
                        <a:buFont typeface="Arial"/>
                        <a:buChar char="•"/>
                      </a:pPr>
                      <a:r>
                        <a:rPr lang="en-US" sz="1400">
                          <a:solidFill>
                            <a:schemeClr val="tx1">
                              <a:lumMod val="50000"/>
                              <a:lumOff val="50000"/>
                            </a:schemeClr>
                          </a:solidFill>
                        </a:rPr>
                        <a:t>Need for RHC</a:t>
                      </a:r>
                      <a:r>
                        <a:rPr lang="en-US" sz="1400" baseline="0">
                          <a:solidFill>
                            <a:schemeClr val="tx1">
                              <a:lumMod val="50000"/>
                              <a:lumOff val="50000"/>
                            </a:schemeClr>
                          </a:solidFill>
                        </a:rPr>
                        <a:t> should be based on ECHOs done at steady state</a:t>
                      </a:r>
                    </a:p>
                    <a:p>
                      <a:pPr marL="342900" indent="-342900" algn="l">
                        <a:lnSpc>
                          <a:spcPct val="100000"/>
                        </a:lnSpc>
                        <a:buFont typeface="Arial"/>
                        <a:buChar char="•"/>
                      </a:pPr>
                      <a:r>
                        <a:rPr lang="en-US" sz="1400" baseline="0">
                          <a:solidFill>
                            <a:schemeClr val="tx1">
                              <a:lumMod val="50000"/>
                              <a:lumOff val="50000"/>
                            </a:schemeClr>
                          </a:solidFill>
                        </a:rPr>
                        <a:t>ECHOs showing elevated peak TRJV should be repeated</a:t>
                      </a:r>
                    </a:p>
                    <a:p>
                      <a:pPr marL="342900" indent="-342900" algn="l">
                        <a:lnSpc>
                          <a:spcPct val="100000"/>
                        </a:lnSpc>
                        <a:buFont typeface="Arial"/>
                        <a:buChar char="•"/>
                      </a:pPr>
                      <a:r>
                        <a:rPr lang="en-US" sz="1400" baseline="0">
                          <a:solidFill>
                            <a:schemeClr val="tx1">
                              <a:lumMod val="50000"/>
                              <a:lumOff val="50000"/>
                            </a:schemeClr>
                          </a:solidFill>
                        </a:rPr>
                        <a:t>NT-BNP and 6MWD may improve diagnostic accuracy of elevated peak TRJV for PH</a:t>
                      </a:r>
                      <a:endParaRPr lang="en-US" sz="1400">
                        <a:solidFill>
                          <a:schemeClr val="tx1">
                            <a:lumMod val="50000"/>
                            <a:lumOff val="50000"/>
                          </a:schemeClr>
                        </a:solidFill>
                      </a:endParaRPr>
                    </a:p>
                  </a:txBody>
                  <a:tcPr anchor="ctr">
                    <a:lnL w="12700" cap="flat" cmpd="sng" algn="ctr">
                      <a:solidFill>
                        <a:schemeClr val="bg1">
                          <a:lumMod val="75000"/>
                        </a:schemeClr>
                      </a:solid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786290">
                <a:tc vMerge="1">
                  <a:txBody>
                    <a:bodyPr/>
                    <a:lstStyle/>
                    <a:p>
                      <a:pPr algn="ctr"/>
                      <a:endParaRPr lang="en-US" sz="2000"/>
                    </a:p>
                  </a:txBody>
                  <a:tcPr/>
                </a:tc>
                <a:tc>
                  <a:txBody>
                    <a:bodyPr/>
                    <a:lstStyle/>
                    <a:p>
                      <a:pPr algn="ctr"/>
                      <a:r>
                        <a:rPr lang="en-US" sz="1400" b="1">
                          <a:solidFill>
                            <a:schemeClr val="tx1">
                              <a:lumMod val="50000"/>
                              <a:lumOff val="50000"/>
                            </a:schemeClr>
                          </a:solidFill>
                        </a:rPr>
                        <a:t>Suggests</a:t>
                      </a:r>
                      <a:r>
                        <a:rPr lang="en-US" sz="1400" baseline="0">
                          <a:solidFill>
                            <a:schemeClr val="tx1">
                              <a:lumMod val="50000"/>
                              <a:lumOff val="50000"/>
                            </a:schemeClr>
                          </a:solidFill>
                        </a:rPr>
                        <a:t> RHC for patients with peak TRJV ≥ 2.5 m/s and also reduced 6MWD and/or elevated NT-BNP</a:t>
                      </a:r>
                      <a:endParaRPr lang="en-US" sz="1400">
                        <a:solidFill>
                          <a:schemeClr val="tx1">
                            <a:lumMod val="50000"/>
                            <a:lumOff val="50000"/>
                          </a:schemeClr>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a:solidFill>
                            <a:schemeClr val="tx1">
                              <a:lumMod val="50000"/>
                              <a:lumOff val="50000"/>
                            </a:schemeClr>
                          </a:solidFill>
                        </a:rPr>
                        <a:t>Conditional</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algn="ctr"/>
                      <a:endParaRPr lang="en-US" sz="2000"/>
                    </a:p>
                  </a:txBody>
                  <a:tcPr/>
                </a:tc>
                <a:extLst>
                  <a:ext uri="{0D108BD9-81ED-4DB2-BD59-A6C34878D82A}">
                    <a16:rowId xmlns:a16="http://schemas.microsoft.com/office/drawing/2014/main" val="10002"/>
                  </a:ext>
                </a:extLst>
              </a:tr>
              <a:tr h="813910">
                <a:tc rowSpan="2">
                  <a:txBody>
                    <a:bodyPr/>
                    <a:lstStyle/>
                    <a:p>
                      <a:pPr algn="ctr"/>
                      <a:r>
                        <a:rPr lang="en-US" sz="1400">
                          <a:solidFill>
                            <a:schemeClr val="tx1">
                              <a:lumMod val="50000"/>
                              <a:lumOff val="50000"/>
                            </a:schemeClr>
                          </a:solidFill>
                        </a:rPr>
                        <a:t>Treatment of PAH</a:t>
                      </a:r>
                    </a:p>
                  </a:txBody>
                  <a:tcPr anchor="ct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400" b="1">
                          <a:solidFill>
                            <a:schemeClr val="tx1">
                              <a:lumMod val="50000"/>
                              <a:lumOff val="50000"/>
                            </a:schemeClr>
                          </a:solidFill>
                        </a:rPr>
                        <a:t>Recommends</a:t>
                      </a:r>
                      <a:r>
                        <a:rPr lang="en-US" sz="1400" b="1" baseline="0">
                          <a:solidFill>
                            <a:schemeClr val="tx1">
                              <a:lumMod val="50000"/>
                              <a:lumOff val="50000"/>
                            </a:schemeClr>
                          </a:solidFill>
                        </a:rPr>
                        <a:t> </a:t>
                      </a:r>
                      <a:r>
                        <a:rPr lang="en-US" sz="1400" b="1" i="1" baseline="0">
                          <a:solidFill>
                            <a:schemeClr val="tx1">
                              <a:lumMod val="50000"/>
                              <a:lumOff val="50000"/>
                            </a:schemeClr>
                          </a:solidFill>
                        </a:rPr>
                        <a:t>against</a:t>
                      </a:r>
                      <a:r>
                        <a:rPr lang="en-US" sz="1400" b="1" baseline="0">
                          <a:solidFill>
                            <a:schemeClr val="tx1">
                              <a:lumMod val="50000"/>
                              <a:lumOff val="50000"/>
                            </a:schemeClr>
                          </a:solidFill>
                        </a:rPr>
                        <a:t> </a:t>
                      </a:r>
                      <a:br>
                        <a:rPr lang="en-US" sz="1400" b="1" baseline="0">
                          <a:solidFill>
                            <a:schemeClr val="tx1">
                              <a:lumMod val="50000"/>
                              <a:lumOff val="50000"/>
                            </a:schemeClr>
                          </a:solidFill>
                        </a:rPr>
                      </a:br>
                      <a:r>
                        <a:rPr lang="en-US" sz="1400" baseline="0">
                          <a:solidFill>
                            <a:schemeClr val="tx1">
                              <a:lumMod val="50000"/>
                              <a:lumOff val="50000"/>
                            </a:schemeClr>
                          </a:solidFill>
                        </a:rPr>
                        <a:t>PAH-specific therapies for patients without PAH confirmed by RHC</a:t>
                      </a:r>
                      <a:endParaRPr lang="en-US" sz="1400">
                        <a:solidFill>
                          <a:schemeClr val="tx1">
                            <a:lumMod val="50000"/>
                            <a:lumOff val="50000"/>
                          </a:schemeClr>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a:solidFill>
                            <a:schemeClr val="tx1">
                              <a:lumMod val="50000"/>
                              <a:lumOff val="50000"/>
                            </a:schemeClr>
                          </a:solidFill>
                        </a:rPr>
                        <a:t>Strong</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2">
                  <a:txBody>
                    <a:bodyPr/>
                    <a:lstStyle/>
                    <a:p>
                      <a:pPr marL="342900" indent="-342900" algn="l">
                        <a:lnSpc>
                          <a:spcPct val="100000"/>
                        </a:lnSpc>
                        <a:buFont typeface="Arial"/>
                        <a:buChar char="•"/>
                      </a:pPr>
                      <a:r>
                        <a:rPr lang="en-US" sz="1400">
                          <a:solidFill>
                            <a:schemeClr val="tx1">
                              <a:lumMod val="50000"/>
                              <a:lumOff val="50000"/>
                            </a:schemeClr>
                          </a:solidFill>
                        </a:rPr>
                        <a:t>Disease-modifying</a:t>
                      </a:r>
                      <a:r>
                        <a:rPr lang="en-US" sz="1400" baseline="0">
                          <a:solidFill>
                            <a:schemeClr val="tx1">
                              <a:lumMod val="50000"/>
                              <a:lumOff val="50000"/>
                            </a:schemeClr>
                          </a:solidFill>
                        </a:rPr>
                        <a:t> therapies should be initiated or optimized</a:t>
                      </a:r>
                    </a:p>
                    <a:p>
                      <a:pPr marL="342900" indent="-342900" algn="l">
                        <a:lnSpc>
                          <a:spcPct val="100000"/>
                        </a:lnSpc>
                        <a:buFont typeface="Arial"/>
                        <a:buChar char="•"/>
                      </a:pPr>
                      <a:r>
                        <a:rPr lang="en-US" sz="1400">
                          <a:solidFill>
                            <a:schemeClr val="tx1">
                              <a:lumMod val="50000"/>
                              <a:lumOff val="50000"/>
                            </a:schemeClr>
                          </a:solidFill>
                        </a:rPr>
                        <a:t>Patients</a:t>
                      </a:r>
                      <a:r>
                        <a:rPr lang="en-US" sz="1400" baseline="0">
                          <a:solidFill>
                            <a:schemeClr val="tx1">
                              <a:lumMod val="50000"/>
                              <a:lumOff val="50000"/>
                            </a:schemeClr>
                          </a:solidFill>
                        </a:rPr>
                        <a:t> receiving PAH-specific therapies should also be under care of PH specialist</a:t>
                      </a:r>
                    </a:p>
                  </a:txBody>
                  <a:tcPr anchor="ctr">
                    <a:lnL w="12700" cap="flat" cmpd="sng" algn="ctr">
                      <a:solidFill>
                        <a:schemeClr val="bg1">
                          <a:lumMod val="75000"/>
                        </a:schemeClr>
                      </a:solid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747023">
                <a:tc vMerge="1">
                  <a:txBody>
                    <a:bodyPr/>
                    <a:lstStyle/>
                    <a:p>
                      <a:pPr algn="ctr"/>
                      <a:endParaRPr lang="en-US" sz="2000"/>
                    </a:p>
                  </a:txBody>
                  <a:tcPr/>
                </a:tc>
                <a:tc>
                  <a:txBody>
                    <a:bodyPr/>
                    <a:lstStyle/>
                    <a:p>
                      <a:pPr algn="ctr"/>
                      <a:r>
                        <a:rPr lang="en-US" sz="1400" b="1">
                          <a:solidFill>
                            <a:schemeClr val="tx1">
                              <a:lumMod val="50000"/>
                              <a:lumOff val="50000"/>
                            </a:schemeClr>
                          </a:solidFill>
                        </a:rPr>
                        <a:t>Suggests</a:t>
                      </a:r>
                      <a:r>
                        <a:rPr lang="en-US" sz="1400">
                          <a:solidFill>
                            <a:schemeClr val="tx1">
                              <a:lumMod val="50000"/>
                              <a:lumOff val="50000"/>
                            </a:schemeClr>
                          </a:solidFill>
                        </a:rPr>
                        <a:t> PAH-specific</a:t>
                      </a:r>
                      <a:r>
                        <a:rPr lang="en-US" sz="1400" baseline="0">
                          <a:solidFill>
                            <a:schemeClr val="tx1">
                              <a:lumMod val="50000"/>
                              <a:lumOff val="50000"/>
                            </a:schemeClr>
                          </a:solidFill>
                        </a:rPr>
                        <a:t> therapies for patients with PAH confirmed by RHC</a:t>
                      </a:r>
                      <a:endParaRPr lang="en-US" sz="1400">
                        <a:solidFill>
                          <a:schemeClr val="tx1">
                            <a:lumMod val="50000"/>
                            <a:lumOff val="50000"/>
                          </a:schemeClr>
                        </a:solidFill>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400">
                          <a:solidFill>
                            <a:schemeClr val="tx1">
                              <a:lumMod val="50000"/>
                              <a:lumOff val="50000"/>
                            </a:schemeClr>
                          </a:solidFill>
                        </a:rPr>
                        <a:t>Conditional</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vMerge="1">
                  <a:txBody>
                    <a:bodyPr/>
                    <a:lstStyle/>
                    <a:p>
                      <a:pPr algn="ctr"/>
                      <a:endParaRPr lang="en-US" sz="200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2142915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D87CD-F510-49B4-90B4-BFA8C5C8DB79}"/>
              </a:ext>
            </a:extLst>
          </p:cNvPr>
          <p:cNvSpPr>
            <a:spLocks noGrp="1"/>
          </p:cNvSpPr>
          <p:nvPr>
            <p:ph type="title"/>
          </p:nvPr>
        </p:nvSpPr>
        <p:spPr/>
        <p:txBody>
          <a:bodyPr/>
          <a:lstStyle/>
          <a:p>
            <a:r>
              <a:rPr lang="en-US"/>
              <a:t>Acknowledgements </a:t>
            </a:r>
          </a:p>
        </p:txBody>
      </p:sp>
      <p:sp>
        <p:nvSpPr>
          <p:cNvPr id="3" name="Content Placeholder 2">
            <a:extLst>
              <a:ext uri="{FF2B5EF4-FFF2-40B4-BE49-F238E27FC236}">
                <a16:creationId xmlns:a16="http://schemas.microsoft.com/office/drawing/2014/main" id="{F6600C6E-C71F-4C93-AEF4-BB9EA850F52B}"/>
              </a:ext>
            </a:extLst>
          </p:cNvPr>
          <p:cNvSpPr>
            <a:spLocks noGrp="1"/>
          </p:cNvSpPr>
          <p:nvPr>
            <p:ph idx="1"/>
          </p:nvPr>
        </p:nvSpPr>
        <p:spPr/>
        <p:txBody>
          <a:bodyPr/>
          <a:lstStyle/>
          <a:p>
            <a:r>
              <a:rPr lang="en-US"/>
              <a:t>ASH guideline panel team members</a:t>
            </a:r>
          </a:p>
          <a:p>
            <a:r>
              <a:rPr lang="en-US"/>
              <a:t>Mayo Clinic Evidence-Based Practice Research Program </a:t>
            </a:r>
          </a:p>
          <a:p>
            <a:pPr lvl="0"/>
            <a:r>
              <a:rPr lang="en-CA"/>
              <a:t>Author of ASH SCD Slide Sets: </a:t>
            </a:r>
            <a:r>
              <a:rPr lang="en-US" b="1"/>
              <a:t>Allison King, MD, MPH, PhD, Washington University School of Medicine; Robert I. Liem, MD, MS, Ann &amp; Robert H. Lurie Children’s Hospital of Chicago;  Sophie Lanzkron, MD, MHS, Johns Hopkins School of Medicine</a:t>
            </a:r>
          </a:p>
          <a:p>
            <a:endParaRPr lang="en-CA"/>
          </a:p>
          <a:p>
            <a:endParaRPr lang="en-US"/>
          </a:p>
          <a:p>
            <a:pPr marL="0" indent="0">
              <a:buNone/>
            </a:pPr>
            <a:r>
              <a:rPr lang="en-US" sz="2400"/>
              <a:t>See more about the ASH SCD guidelines: </a:t>
            </a:r>
            <a:r>
              <a:rPr lang="en-US" sz="2400">
                <a:hlinkClick r:id="rId2"/>
              </a:rPr>
              <a:t>https://hematology.org/scdguidelines</a:t>
            </a:r>
            <a:endParaRPr lang="en-US" sz="2400"/>
          </a:p>
        </p:txBody>
      </p:sp>
    </p:spTree>
    <p:extLst>
      <p:ext uri="{BB962C8B-B14F-4D97-AF65-F5344CB8AC3E}">
        <p14:creationId xmlns:p14="http://schemas.microsoft.com/office/powerpoint/2010/main" val="3875140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060A3-74D6-B54B-8232-DC75987EFB3C}"/>
              </a:ext>
            </a:extLst>
          </p:cNvPr>
          <p:cNvSpPr>
            <a:spLocks noGrp="1"/>
          </p:cNvSpPr>
          <p:nvPr>
            <p:ph type="title"/>
          </p:nvPr>
        </p:nvSpPr>
        <p:spPr/>
        <p:txBody>
          <a:bodyPr lIns="0" tIns="0"/>
          <a:lstStyle/>
          <a:p>
            <a:r>
              <a:rPr lang="en-US"/>
              <a:t>Background	</a:t>
            </a:r>
          </a:p>
        </p:txBody>
      </p:sp>
      <p:sp>
        <p:nvSpPr>
          <p:cNvPr id="3" name="Content Placeholder 2">
            <a:extLst>
              <a:ext uri="{FF2B5EF4-FFF2-40B4-BE49-F238E27FC236}">
                <a16:creationId xmlns:a16="http://schemas.microsoft.com/office/drawing/2014/main" id="{CB644FC6-9EE0-0A43-800D-B42CBB19FB96}"/>
              </a:ext>
            </a:extLst>
          </p:cNvPr>
          <p:cNvSpPr>
            <a:spLocks noGrp="1"/>
          </p:cNvSpPr>
          <p:nvPr>
            <p:ph idx="1"/>
          </p:nvPr>
        </p:nvSpPr>
        <p:spPr>
          <a:xfrm>
            <a:off x="419100" y="2033094"/>
            <a:ext cx="8229600" cy="3954624"/>
          </a:xfrm>
        </p:spPr>
        <p:txBody>
          <a:bodyPr>
            <a:normAutofit/>
          </a:bodyPr>
          <a:lstStyle/>
          <a:p>
            <a:r>
              <a:rPr lang="en-US"/>
              <a:t>About 100,000 Americans have sickle cell disease (SCD)</a:t>
            </a:r>
          </a:p>
          <a:p>
            <a:pPr lvl="1"/>
            <a:r>
              <a:rPr lang="en-US"/>
              <a:t>An autosomal recessive hemolytic anemia</a:t>
            </a:r>
          </a:p>
          <a:p>
            <a:r>
              <a:rPr lang="en-US"/>
              <a:t>Over 98% of children with SCD in the United States will live to 18 years of age</a:t>
            </a:r>
          </a:p>
          <a:p>
            <a:pPr lvl="1"/>
            <a:r>
              <a:rPr lang="en-US"/>
              <a:t>Newborn screening and infection prophylaxis</a:t>
            </a:r>
          </a:p>
          <a:p>
            <a:pPr lvl="1"/>
            <a:r>
              <a:rPr lang="en-US"/>
              <a:t>Stroke screening and primary stroke prevention</a:t>
            </a:r>
          </a:p>
          <a:p>
            <a:r>
              <a:rPr lang="en-US"/>
              <a:t>End-organ damage is common and progressive</a:t>
            </a:r>
          </a:p>
          <a:p>
            <a:pPr lvl="1"/>
            <a:r>
              <a:rPr lang="en-US"/>
              <a:t>Management is challenging</a:t>
            </a:r>
          </a:p>
          <a:p>
            <a:endParaRPr lang="en-US"/>
          </a:p>
          <a:p>
            <a:endParaRPr lang="en-US"/>
          </a:p>
        </p:txBody>
      </p:sp>
      <p:pic>
        <p:nvPicPr>
          <p:cNvPr id="7" name="Picture 6">
            <a:extLst>
              <a:ext uri="{FF2B5EF4-FFF2-40B4-BE49-F238E27FC236}">
                <a16:creationId xmlns:a16="http://schemas.microsoft.com/office/drawing/2014/main" id="{2A37ACF1-1AC4-2D47-B1F0-FE4787FE020F}"/>
              </a:ext>
            </a:extLst>
          </p:cNvPr>
          <p:cNvPicPr>
            <a:picLocks noChangeAspect="1"/>
          </p:cNvPicPr>
          <p:nvPr/>
        </p:nvPicPr>
        <p:blipFill>
          <a:blip r:embed="rId3"/>
          <a:stretch>
            <a:fillRect/>
          </a:stretch>
        </p:blipFill>
        <p:spPr>
          <a:xfrm>
            <a:off x="8178800" y="1340569"/>
            <a:ext cx="3879970" cy="4785842"/>
          </a:xfrm>
          <a:prstGeom prst="rect">
            <a:avLst/>
          </a:prstGeom>
        </p:spPr>
      </p:pic>
      <p:sp>
        <p:nvSpPr>
          <p:cNvPr id="6" name="Text Box 4">
            <a:extLst>
              <a:ext uri="{FF2B5EF4-FFF2-40B4-BE49-F238E27FC236}">
                <a16:creationId xmlns:a16="http://schemas.microsoft.com/office/drawing/2014/main" id="{DC99D682-32F0-274C-98B9-DB653B361E3D}"/>
              </a:ext>
            </a:extLst>
          </p:cNvPr>
          <p:cNvSpPr txBox="1">
            <a:spLocks noChangeArrowheads="1"/>
          </p:cNvSpPr>
          <p:nvPr/>
        </p:nvSpPr>
        <p:spPr bwMode="auto">
          <a:xfrm>
            <a:off x="10535056" y="6104449"/>
            <a:ext cx="1523714" cy="49635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pPr algn="ctr"/>
            <a:r>
              <a:rPr lang="en-GB" sz="1100">
                <a:solidFill>
                  <a:schemeClr val="bg1">
                    <a:lumMod val="50000"/>
                  </a:schemeClr>
                </a:solidFill>
                <a:latin typeface="Arial"/>
                <a:cs typeface="Arial"/>
              </a:rPr>
              <a:t>Idowu Akinsheye et al. Blood 2011;118:19-27</a:t>
            </a:r>
          </a:p>
        </p:txBody>
      </p:sp>
    </p:spTree>
    <p:extLst>
      <p:ext uri="{BB962C8B-B14F-4D97-AF65-F5344CB8AC3E}">
        <p14:creationId xmlns:p14="http://schemas.microsoft.com/office/powerpoint/2010/main" val="307444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1CF2D-227E-3A4C-9B4B-5EE3A2A5BACD}"/>
              </a:ext>
            </a:extLst>
          </p:cNvPr>
          <p:cNvSpPr>
            <a:spLocks noGrp="1"/>
          </p:cNvSpPr>
          <p:nvPr>
            <p:ph type="title"/>
          </p:nvPr>
        </p:nvSpPr>
        <p:spPr/>
        <p:txBody>
          <a:bodyPr lIns="0" tIns="0"/>
          <a:lstStyle/>
          <a:p>
            <a:r>
              <a:rPr lang="en-US"/>
              <a:t>Common End-organ Complications</a:t>
            </a:r>
          </a:p>
        </p:txBody>
      </p:sp>
      <p:sp>
        <p:nvSpPr>
          <p:cNvPr id="3" name="Content Placeholder 2">
            <a:extLst>
              <a:ext uri="{FF2B5EF4-FFF2-40B4-BE49-F238E27FC236}">
                <a16:creationId xmlns:a16="http://schemas.microsoft.com/office/drawing/2014/main" id="{66735CEA-26C0-E446-A0E9-171A2645C3F5}"/>
              </a:ext>
            </a:extLst>
          </p:cNvPr>
          <p:cNvSpPr>
            <a:spLocks noGrp="1"/>
          </p:cNvSpPr>
          <p:nvPr>
            <p:ph idx="1"/>
          </p:nvPr>
        </p:nvSpPr>
        <p:spPr/>
        <p:txBody>
          <a:bodyPr>
            <a:normAutofit/>
          </a:bodyPr>
          <a:lstStyle/>
          <a:p>
            <a:r>
              <a:rPr lang="en-US"/>
              <a:t>Stroke</a:t>
            </a:r>
          </a:p>
          <a:p>
            <a:r>
              <a:rPr lang="en-US"/>
              <a:t>Pain</a:t>
            </a:r>
          </a:p>
          <a:p>
            <a:r>
              <a:rPr lang="en-US"/>
              <a:t>Chronic lung disease</a:t>
            </a:r>
          </a:p>
          <a:p>
            <a:r>
              <a:rPr lang="en-US"/>
              <a:t>Sleep disordered breathing</a:t>
            </a:r>
          </a:p>
          <a:p>
            <a:r>
              <a:rPr lang="en-US"/>
              <a:t>Hypertension</a:t>
            </a:r>
          </a:p>
          <a:p>
            <a:r>
              <a:rPr lang="en-US"/>
              <a:t>Proteinuria</a:t>
            </a:r>
          </a:p>
          <a:p>
            <a:r>
              <a:rPr lang="en-US"/>
              <a:t>Renal insufficiency</a:t>
            </a:r>
          </a:p>
          <a:p>
            <a:r>
              <a:rPr lang="en-US"/>
              <a:t>Venous thromboembolism (VTE)</a:t>
            </a:r>
          </a:p>
          <a:p>
            <a:endParaRPr lang="en-US"/>
          </a:p>
        </p:txBody>
      </p:sp>
    </p:spTree>
    <p:extLst>
      <p:ext uri="{BB962C8B-B14F-4D97-AF65-F5344CB8AC3E}">
        <p14:creationId xmlns:p14="http://schemas.microsoft.com/office/powerpoint/2010/main" val="1723180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25795-F377-184F-AB5A-B7B353AD4F05}"/>
              </a:ext>
            </a:extLst>
          </p:cNvPr>
          <p:cNvSpPr>
            <a:spLocks noGrp="1"/>
          </p:cNvSpPr>
          <p:nvPr>
            <p:ph type="title"/>
          </p:nvPr>
        </p:nvSpPr>
        <p:spPr/>
        <p:txBody>
          <a:bodyPr lIns="0" tIns="0"/>
          <a:lstStyle/>
          <a:p>
            <a:r>
              <a:rPr lang="en-US"/>
              <a:t>Challenges in Managing Cardiopulmonary Disease in SCD</a:t>
            </a:r>
          </a:p>
        </p:txBody>
      </p:sp>
      <p:sp>
        <p:nvSpPr>
          <p:cNvPr id="3" name="Content Placeholder 2">
            <a:extLst>
              <a:ext uri="{FF2B5EF4-FFF2-40B4-BE49-F238E27FC236}">
                <a16:creationId xmlns:a16="http://schemas.microsoft.com/office/drawing/2014/main" id="{747F42BE-80E6-9C49-9512-9279D961B6FB}"/>
              </a:ext>
            </a:extLst>
          </p:cNvPr>
          <p:cNvSpPr>
            <a:spLocks noGrp="1"/>
          </p:cNvSpPr>
          <p:nvPr>
            <p:ph idx="1"/>
          </p:nvPr>
        </p:nvSpPr>
        <p:spPr/>
        <p:txBody>
          <a:bodyPr/>
          <a:lstStyle/>
          <a:p>
            <a:r>
              <a:rPr lang="en-US"/>
              <a:t>Role of screening for pulmonary hypertension (PH), chronic lung disease and sleep-disordered breathing in asymptomatic individuals with SCD has been controversial</a:t>
            </a:r>
          </a:p>
          <a:p>
            <a:r>
              <a:rPr lang="en-US"/>
              <a:t>Thresholds for right-heart catheterization to confirm pulmonary arterial hypertension (PAH) need to be better delineated</a:t>
            </a:r>
          </a:p>
          <a:p>
            <a:r>
              <a:rPr lang="en-US"/>
              <a:t>Treatment recommendations for confirmed PAH in SCD are also uncertain</a:t>
            </a:r>
          </a:p>
        </p:txBody>
      </p:sp>
    </p:spTree>
    <p:extLst>
      <p:ext uri="{BB962C8B-B14F-4D97-AF65-F5344CB8AC3E}">
        <p14:creationId xmlns:p14="http://schemas.microsoft.com/office/powerpoint/2010/main" val="1995487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ADDB1-5045-2141-B5AA-0162A94B5064}"/>
              </a:ext>
            </a:extLst>
          </p:cNvPr>
          <p:cNvSpPr>
            <a:spLocks noGrp="1"/>
          </p:cNvSpPr>
          <p:nvPr>
            <p:ph type="title"/>
          </p:nvPr>
        </p:nvSpPr>
        <p:spPr/>
        <p:txBody>
          <a:bodyPr lIns="0" tIns="0"/>
          <a:lstStyle/>
          <a:p>
            <a:r>
              <a:rPr lang="en-US"/>
              <a:t>Overview of Cardiopulmonary and Kidney Disease Guidelines</a:t>
            </a:r>
          </a:p>
        </p:txBody>
      </p:sp>
      <p:sp>
        <p:nvSpPr>
          <p:cNvPr id="3" name="Content Placeholder 2">
            <a:extLst>
              <a:ext uri="{FF2B5EF4-FFF2-40B4-BE49-F238E27FC236}">
                <a16:creationId xmlns:a16="http://schemas.microsoft.com/office/drawing/2014/main" id="{A6AD6BB5-ED87-6E40-B32B-2510E1C9EDCE}"/>
              </a:ext>
            </a:extLst>
          </p:cNvPr>
          <p:cNvSpPr>
            <a:spLocks noGrp="1"/>
          </p:cNvSpPr>
          <p:nvPr>
            <p:ph idx="1"/>
          </p:nvPr>
        </p:nvSpPr>
        <p:spPr/>
        <p:txBody>
          <a:bodyPr>
            <a:normAutofit/>
          </a:bodyPr>
          <a:lstStyle/>
          <a:p>
            <a:pPr marL="0" indent="0">
              <a:buNone/>
            </a:pPr>
            <a:r>
              <a:rPr lang="en-US"/>
              <a:t>Multidisciplinary group of experts reviewed the evidence-based literature to address questions related to</a:t>
            </a:r>
          </a:p>
          <a:p>
            <a:r>
              <a:rPr lang="en-US"/>
              <a:t>Screening, monitoring and management of PH and PAH</a:t>
            </a:r>
          </a:p>
          <a:p>
            <a:r>
              <a:rPr lang="en-US"/>
              <a:t>Screening for chronic lung disease</a:t>
            </a:r>
          </a:p>
          <a:p>
            <a:r>
              <a:rPr lang="en-US"/>
              <a:t>Screening for sleep-disordered breathing</a:t>
            </a:r>
          </a:p>
          <a:p>
            <a:r>
              <a:rPr lang="en-US"/>
              <a:t>Management of hypertension</a:t>
            </a:r>
          </a:p>
          <a:p>
            <a:r>
              <a:rPr lang="en-US"/>
              <a:t>Management of proteinuria and chronic kidney disease</a:t>
            </a:r>
          </a:p>
          <a:p>
            <a:r>
              <a:rPr lang="en-US"/>
              <a:t>Anticoagulation after venous thromboembolism </a:t>
            </a:r>
          </a:p>
        </p:txBody>
      </p:sp>
    </p:spTree>
    <p:extLst>
      <p:ext uri="{BB962C8B-B14F-4D97-AF65-F5344CB8AC3E}">
        <p14:creationId xmlns:p14="http://schemas.microsoft.com/office/powerpoint/2010/main" val="685282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59722-7C6F-6D4D-A2EB-A611C2DBBB71}"/>
              </a:ext>
            </a:extLst>
          </p:cNvPr>
          <p:cNvSpPr>
            <a:spLocks noGrp="1"/>
          </p:cNvSpPr>
          <p:nvPr>
            <p:ph type="title"/>
          </p:nvPr>
        </p:nvSpPr>
        <p:spPr/>
        <p:txBody>
          <a:bodyPr lIns="0" tIns="0"/>
          <a:lstStyle/>
          <a:p>
            <a:r>
              <a:rPr lang="en-US"/>
              <a:t>Objectives</a:t>
            </a:r>
          </a:p>
        </p:txBody>
      </p:sp>
      <p:sp>
        <p:nvSpPr>
          <p:cNvPr id="3" name="Content Placeholder 2">
            <a:extLst>
              <a:ext uri="{FF2B5EF4-FFF2-40B4-BE49-F238E27FC236}">
                <a16:creationId xmlns:a16="http://schemas.microsoft.com/office/drawing/2014/main" id="{FC5AD8B6-7A1C-A64E-A552-2E1B98910EE8}"/>
              </a:ext>
            </a:extLst>
          </p:cNvPr>
          <p:cNvSpPr>
            <a:spLocks noGrp="1"/>
          </p:cNvSpPr>
          <p:nvPr>
            <p:ph idx="1"/>
          </p:nvPr>
        </p:nvSpPr>
        <p:spPr/>
        <p:txBody>
          <a:bodyPr>
            <a:normAutofit lnSpcReduction="10000"/>
          </a:bodyPr>
          <a:lstStyle/>
          <a:p>
            <a:pPr marL="0" indent="0">
              <a:buNone/>
            </a:pPr>
            <a:r>
              <a:rPr lang="en-US"/>
              <a:t>By the end of this session, you should be able to</a:t>
            </a:r>
          </a:p>
          <a:p>
            <a:pPr marL="514350" indent="-514350">
              <a:buFont typeface="+mj-lt"/>
              <a:buAutoNum type="arabicPeriod"/>
            </a:pPr>
            <a:r>
              <a:rPr lang="en-US"/>
              <a:t>Describe recommendations for </a:t>
            </a:r>
            <a:r>
              <a:rPr lang="en-US" u="sng"/>
              <a:t>routine screening echocardiogram (ECHO) to identify PH</a:t>
            </a:r>
          </a:p>
          <a:p>
            <a:pPr marL="514350" indent="-514350">
              <a:buFont typeface="+mj-lt"/>
              <a:buAutoNum type="arabicPeriod"/>
            </a:pPr>
            <a:r>
              <a:rPr lang="en-US"/>
              <a:t>Describe recommendations for </a:t>
            </a:r>
            <a:r>
              <a:rPr lang="en-US" u="sng"/>
              <a:t>right-heart catheterization (RHC) in individuals with abnormal ECHO</a:t>
            </a:r>
          </a:p>
          <a:p>
            <a:pPr marL="514350" indent="-514350">
              <a:buFont typeface="+mj-lt"/>
              <a:buAutoNum type="arabicPeriod"/>
            </a:pPr>
            <a:r>
              <a:rPr lang="en-US"/>
              <a:t>Describe the treatment of PAH </a:t>
            </a:r>
            <a:r>
              <a:rPr lang="en-US" u="sng"/>
              <a:t>identified by RHC</a:t>
            </a:r>
          </a:p>
          <a:p>
            <a:pPr marL="514350" indent="-514350">
              <a:buFont typeface="+mj-lt"/>
              <a:buAutoNum type="arabicPeriod"/>
            </a:pPr>
            <a:r>
              <a:rPr lang="en-US"/>
              <a:t>Describe recommendations for </a:t>
            </a:r>
            <a:r>
              <a:rPr lang="en-US" u="sng"/>
              <a:t>routine screening pulmonary function testing (PFT)</a:t>
            </a:r>
          </a:p>
          <a:p>
            <a:pPr marL="514350" indent="-514350">
              <a:buFont typeface="+mj-lt"/>
              <a:buAutoNum type="arabicPeriod"/>
            </a:pPr>
            <a:r>
              <a:rPr lang="en-US"/>
              <a:t>Describe the recommendations for </a:t>
            </a:r>
            <a:r>
              <a:rPr lang="en-US" u="sng"/>
              <a:t>routine sleep study screening</a:t>
            </a:r>
          </a:p>
        </p:txBody>
      </p:sp>
    </p:spTree>
    <p:extLst>
      <p:ext uri="{BB962C8B-B14F-4D97-AF65-F5344CB8AC3E}">
        <p14:creationId xmlns:p14="http://schemas.microsoft.com/office/powerpoint/2010/main" val="4375887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customXsn xmlns="http://schemas.microsoft.com/office/2006/metadata/customXsn">
  <xsnLocation/>
  <cached>True</cached>
  <openByDefault>True</openByDefault>
  <xsnScope/>
</customXsn>
</file>

<file path=customXml/item2.xml><?xml version="1.0" encoding="utf-8"?>
<ct:contentTypeSchema xmlns:ct="http://schemas.microsoft.com/office/2006/metadata/contentType" xmlns:ma="http://schemas.microsoft.com/office/2006/metadata/properties/metaAttributes" ct:_="" ma:_="" ma:contentTypeName="Document" ma:contentTypeID="0x0101002065FF72BD9880498F842E047A956618" ma:contentTypeVersion="20" ma:contentTypeDescription="Create a new document." ma:contentTypeScope="" ma:versionID="e332424acd84ed8e83143a44f5d15824">
  <xsd:schema xmlns:xsd="http://www.w3.org/2001/XMLSchema" xmlns:xs="http://www.w3.org/2001/XMLSchema" xmlns:p="http://schemas.microsoft.com/office/2006/metadata/properties" xmlns:ns2="f60e50cf-b4eb-4913-b91b-c5f6cad801d6" xmlns:ns3="f428f131-8437-48c9-9cdf-8fab9dca4571" targetNamespace="http://schemas.microsoft.com/office/2006/metadata/properties" ma:root="true" ma:fieldsID="84cd71d69daa36ce333d2fbe73193379" ns2:_="" ns3:_="">
    <xsd:import namespace="f60e50cf-b4eb-4913-b91b-c5f6cad801d6"/>
    <xsd:import namespace="f428f131-8437-48c9-9cdf-8fab9dca4571"/>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element ref="ns2:MediaServiceAutoTags" minOccurs="0"/>
                <xsd:element ref="ns2:MediaServiceOCR"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WebPage" minOccurs="0"/>
                <xsd:element ref="ns2:Project" minOccurs="0"/>
                <xsd:element ref="ns2:Topic"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0e50cf-b4eb-4913-b91b-c5f6cad801d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WebPage" ma:index="20" nillable="true" ma:displayName="Web Page" ma:format="Dropdown" ma:internalName="WebPage">
      <xsd:simpleType>
        <xsd:restriction base="dms:Choice">
          <xsd:enumeration value="COVID-19"/>
          <xsd:enumeration value="VTE"/>
          <xsd:enumeration value="Amyloidosis"/>
        </xsd:restriction>
      </xsd:simpleType>
    </xsd:element>
    <xsd:element name="Project" ma:index="21" nillable="true" ma:displayName="Project" ma:format="Dropdown" ma:internalName="Project">
      <xsd:simpleType>
        <xsd:restriction base="dms:Choice">
          <xsd:enumeration value="Patient Decision Aids"/>
          <xsd:enumeration value="Teaching Slides"/>
          <xsd:enumeration value="Patient Versions"/>
          <xsd:enumeration value="Webinar"/>
          <xsd:enumeration value="Website"/>
          <xsd:enumeration value="Agenda"/>
        </xsd:restriction>
      </xsd:simpleType>
    </xsd:element>
    <xsd:element name="Topic" ma:index="22" nillable="true" ma:displayName="Topic" ma:format="Dropdown" ma:internalName="Topic">
      <xsd:simpleType>
        <xsd:restriction base="dms:Choice">
          <xsd:enumeration value="SCD"/>
          <xsd:enumeration value="Amyloidosis"/>
          <xsd:enumeration value="VWD"/>
          <xsd:enumeration value="ALL/AYA"/>
          <xsd:enumeration value="Thrombophilia"/>
          <xsd:enumeration value="COVID-19"/>
          <xsd:enumeration value="Choice 7"/>
          <xsd:enumeration value="VTE/LA"/>
        </xsd:restrictio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27a6b3a0-d35f-4ecf-9586-1f4c274d165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28f131-8437-48c9-9cdf-8fab9dca457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0b921606-c105-48ac-9c58-9e88b1f69728}" ma:internalName="TaxCatchAll" ma:showField="CatchAllData" ma:web="f428f131-8437-48c9-9cdf-8fab9dca457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428f131-8437-48c9-9cdf-8fab9dca4571" xsi:nil="true"/>
    <Topic xmlns="f60e50cf-b4eb-4913-b91b-c5f6cad801d6" xsi:nil="true"/>
    <lcf76f155ced4ddcb4097134ff3c332f xmlns="f60e50cf-b4eb-4913-b91b-c5f6cad801d6">
      <Terms xmlns="http://schemas.microsoft.com/office/infopath/2007/PartnerControls"/>
    </lcf76f155ced4ddcb4097134ff3c332f>
    <Project xmlns="f60e50cf-b4eb-4913-b91b-c5f6cad801d6" xsi:nil="true"/>
    <WebPage xmlns="f60e50cf-b4eb-4913-b91b-c5f6cad801d6"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5F7901D-BC4E-4B3F-9B28-8678EE1D94C0}">
  <ds:schemaRefs>
    <ds:schemaRef ds:uri="http://schemas.microsoft.com/office/2006/metadata/customXsn"/>
  </ds:schemaRefs>
</ds:datastoreItem>
</file>

<file path=customXml/itemProps2.xml><?xml version="1.0" encoding="utf-8"?>
<ds:datastoreItem xmlns:ds="http://schemas.openxmlformats.org/officeDocument/2006/customXml" ds:itemID="{5328D305-7C83-4541-9E0D-BA3B64B6AC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0e50cf-b4eb-4913-b91b-c5f6cad801d6"/>
    <ds:schemaRef ds:uri="f428f131-8437-48c9-9cdf-8fab9dca45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DC2DC0E-ADD5-4578-8D8F-DA5947CD1578}">
  <ds:schemaRefs>
    <ds:schemaRef ds:uri="f428f131-8437-48c9-9cdf-8fab9dca4571"/>
    <ds:schemaRef ds:uri="f60e50cf-b4eb-4913-b91b-c5f6cad801d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9246EE1A-D6F4-4CC9-97EE-A5CAE878DF1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6531</Words>
  <Application>Microsoft Office PowerPoint</Application>
  <PresentationFormat>Widescreen</PresentationFormat>
  <Paragraphs>485</Paragraphs>
  <Slides>44</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Calibri</vt:lpstr>
      <vt:lpstr>Times New Roman</vt:lpstr>
      <vt:lpstr>1_Office Theme</vt:lpstr>
      <vt:lpstr>PowerPoint Presentation</vt:lpstr>
      <vt:lpstr>Clinical Guidelines</vt:lpstr>
      <vt:lpstr>ASH Clinical Practice Guidelines on SCD</vt:lpstr>
      <vt:lpstr>How were these ASH guidelines developed?</vt:lpstr>
      <vt:lpstr>Background </vt:lpstr>
      <vt:lpstr>Common End-organ Complications</vt:lpstr>
      <vt:lpstr>Challenges in Managing Cardiopulmonary Disease in SCD</vt:lpstr>
      <vt:lpstr>Overview of Cardiopulmonary and Kidney Disease Guidelines</vt:lpstr>
      <vt:lpstr>Objectives</vt:lpstr>
      <vt:lpstr>Case </vt:lpstr>
      <vt:lpstr>Case  </vt:lpstr>
      <vt:lpstr>Criteria for Screening Tests</vt:lpstr>
      <vt:lpstr>PowerPoint Presentation</vt:lpstr>
      <vt:lpstr>Recommendation: Screening ECHO</vt:lpstr>
      <vt:lpstr>Evidence: Accuracy of ECHO to Screen for PH</vt:lpstr>
      <vt:lpstr>Certainty of Evidence: Screening ECHO</vt:lpstr>
      <vt:lpstr>When is it appropriate to get an ECHO?</vt:lpstr>
      <vt:lpstr>Recommendation: Screening PFT</vt:lpstr>
      <vt:lpstr>Evidence: Relationship between PFT and outcomes</vt:lpstr>
      <vt:lpstr>Certainty of Evidence: Screening PFT</vt:lpstr>
      <vt:lpstr>When is it appropriate to get PFT?</vt:lpstr>
      <vt:lpstr>Case</vt:lpstr>
      <vt:lpstr>Case</vt:lpstr>
      <vt:lpstr>Case</vt:lpstr>
      <vt:lpstr>Case</vt:lpstr>
      <vt:lpstr>Case</vt:lpstr>
      <vt:lpstr>Recommendations: Management of Abnormal ECHO</vt:lpstr>
      <vt:lpstr>Evidence: Mortality and adverse events associated with right-heart catheterization</vt:lpstr>
      <vt:lpstr>Certainty of Evidence: Proceeding with RHC versus monitoring TRJV</vt:lpstr>
      <vt:lpstr>Other considerations</vt:lpstr>
      <vt:lpstr>Case</vt:lpstr>
      <vt:lpstr>Recommendation: Screening Sleep Study</vt:lpstr>
      <vt:lpstr>Evidence</vt:lpstr>
      <vt:lpstr>Certainty of Evidence</vt:lpstr>
      <vt:lpstr>When is it appropriate to get a sleep study?</vt:lpstr>
      <vt:lpstr>Case</vt:lpstr>
      <vt:lpstr>Recommendations: Treatment of PAH</vt:lpstr>
      <vt:lpstr>Evidence: Treatment of PH in SCD</vt:lpstr>
      <vt:lpstr>Other Considerations</vt:lpstr>
      <vt:lpstr>Other Considerations</vt:lpstr>
      <vt:lpstr>Other topics not covered in this slide set but are included in these guidelines</vt:lpstr>
      <vt:lpstr>Summary of Recommendations</vt:lpstr>
      <vt:lpstr>Summary of Recommendations</vt:lpstr>
      <vt:lpstr>Acknowledgements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Draft of ASH SCD Teaching Slides</dc:title>
  <dc:creator>King, Allison</dc:creator>
  <cp:lastModifiedBy>Jeremiah Watts</cp:lastModifiedBy>
  <cp:revision>3</cp:revision>
  <dcterms:created xsi:type="dcterms:W3CDTF">2019-10-22T09:12:10Z</dcterms:created>
  <dcterms:modified xsi:type="dcterms:W3CDTF">2026-01-15T23:56:25Z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0x0101002065FF72BD9880498F842E047A956618</vt:lpwstr>
  </property>
  <property fmtid="{D5CDD505-2E9C-101B-9397-08002B2CF9AE}" pid="3" name="MediaServiceImageTags">
    <vt:lpwstr/>
  </property>
</Properties>
</file>